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6"/>
  </p:notesMasterIdLst>
  <p:sldIdLst>
    <p:sldId id="256" r:id="rId4"/>
    <p:sldId id="355" r:id="rId5"/>
    <p:sldId id="353" r:id="rId6"/>
    <p:sldId id="354" r:id="rId7"/>
    <p:sldId id="351" r:id="rId8"/>
    <p:sldId id="356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68" r:id="rId21"/>
    <p:sldId id="349" r:id="rId22"/>
    <p:sldId id="347" r:id="rId23"/>
    <p:sldId id="370" r:id="rId24"/>
    <p:sldId id="364" r:id="rId25"/>
    <p:sldId id="367" r:id="rId26"/>
    <p:sldId id="365" r:id="rId27"/>
    <p:sldId id="366" r:id="rId28"/>
    <p:sldId id="340" r:id="rId29"/>
    <p:sldId id="332" r:id="rId30"/>
    <p:sldId id="329" r:id="rId31"/>
    <p:sldId id="330" r:id="rId32"/>
    <p:sldId id="345" r:id="rId33"/>
    <p:sldId id="369" r:id="rId34"/>
    <p:sldId id="274" r:id="rId3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248" autoAdjust="0"/>
    <p:restoredTop sz="94660"/>
  </p:normalViewPr>
  <p:slideViewPr>
    <p:cSldViewPr snapToGrid="0">
      <p:cViewPr>
        <p:scale>
          <a:sx n="60" d="100"/>
          <a:sy n="60" d="100"/>
        </p:scale>
        <p:origin x="-1056" y="-19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84FA1-B18D-4BBC-8B26-42E9118BECE6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F6FEA-A2C5-45FE-BE95-A8160E7FB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61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xmlns="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3221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34304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8476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32972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9638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205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7F4A55B2-3184-47B9-BAEC-BDBF1F47C6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4465" y="844530"/>
            <a:ext cx="6265900" cy="5168940"/>
          </a:xfrm>
          <a:custGeom>
            <a:avLst/>
            <a:gdLst>
              <a:gd name="connsiteX0" fmla="*/ 2712780 w 6265900"/>
              <a:gd name="connsiteY0" fmla="*/ 2405403 h 5168940"/>
              <a:gd name="connsiteX1" fmla="*/ 1432529 w 6265900"/>
              <a:gd name="connsiteY1" fmla="*/ 2704316 h 5168940"/>
              <a:gd name="connsiteX2" fmla="*/ 951729 w 6265900"/>
              <a:gd name="connsiteY2" fmla="*/ 3183705 h 5168940"/>
              <a:gd name="connsiteX3" fmla="*/ 772664 w 6265900"/>
              <a:gd name="connsiteY3" fmla="*/ 3764615 h 5168940"/>
              <a:gd name="connsiteX4" fmla="*/ 944680 w 6265900"/>
              <a:gd name="connsiteY4" fmla="*/ 4222853 h 5168940"/>
              <a:gd name="connsiteX5" fmla="*/ 1362029 w 6265900"/>
              <a:gd name="connsiteY5" fmla="*/ 4413201 h 5168940"/>
              <a:gd name="connsiteX6" fmla="*/ 2114955 w 6265900"/>
              <a:gd name="connsiteY6" fmla="*/ 3849211 h 5168940"/>
              <a:gd name="connsiteX7" fmla="*/ 2952477 w 6265900"/>
              <a:gd name="connsiteY7" fmla="*/ 2405403 h 5168940"/>
              <a:gd name="connsiteX8" fmla="*/ 5270459 w 6265900"/>
              <a:gd name="connsiteY8" fmla="*/ 730364 h 5168940"/>
              <a:gd name="connsiteX9" fmla="*/ 4767103 w 6265900"/>
              <a:gd name="connsiteY9" fmla="*/ 920707 h 5168940"/>
              <a:gd name="connsiteX10" fmla="*/ 4300404 w 6265900"/>
              <a:gd name="connsiteY10" fmla="*/ 1539683 h 5168940"/>
              <a:gd name="connsiteX11" fmla="*/ 4184786 w 6265900"/>
              <a:gd name="connsiteY11" fmla="*/ 1731442 h 5168940"/>
              <a:gd name="connsiteX12" fmla="*/ 4864389 w 6265900"/>
              <a:gd name="connsiteY12" fmla="*/ 1731442 h 5168940"/>
              <a:gd name="connsiteX13" fmla="*/ 5825989 w 6265900"/>
              <a:gd name="connsiteY13" fmla="*/ 0 h 5168940"/>
              <a:gd name="connsiteX14" fmla="*/ 6105163 w 6265900"/>
              <a:gd name="connsiteY14" fmla="*/ 78955 h 5168940"/>
              <a:gd name="connsiteX15" fmla="*/ 6206679 w 6265900"/>
              <a:gd name="connsiteY15" fmla="*/ 298913 h 5168940"/>
              <a:gd name="connsiteX16" fmla="*/ 6172839 w 6265900"/>
              <a:gd name="connsiteY16" fmla="*/ 451190 h 5168940"/>
              <a:gd name="connsiteX17" fmla="*/ 6147463 w 6265900"/>
              <a:gd name="connsiteY17" fmla="*/ 516048 h 5168940"/>
              <a:gd name="connsiteX18" fmla="*/ 5662433 w 6265900"/>
              <a:gd name="connsiteY18" fmla="*/ 1731442 h 5168940"/>
              <a:gd name="connsiteX19" fmla="*/ 5876749 w 6265900"/>
              <a:gd name="connsiteY19" fmla="*/ 1731442 h 5168940"/>
              <a:gd name="connsiteX20" fmla="*/ 5950067 w 6265900"/>
              <a:gd name="connsiteY20" fmla="*/ 1731442 h 5168940"/>
              <a:gd name="connsiteX21" fmla="*/ 6265900 w 6265900"/>
              <a:gd name="connsiteY21" fmla="*/ 2004974 h 5168940"/>
              <a:gd name="connsiteX22" fmla="*/ 6136180 w 6265900"/>
              <a:gd name="connsiteY22" fmla="*/ 2288378 h 5168940"/>
              <a:gd name="connsiteX23" fmla="*/ 5820347 w 6265900"/>
              <a:gd name="connsiteY23" fmla="*/ 2405403 h 5168940"/>
              <a:gd name="connsiteX24" fmla="*/ 5744211 w 6265900"/>
              <a:gd name="connsiteY24" fmla="*/ 2405403 h 5168940"/>
              <a:gd name="connsiteX25" fmla="*/ 5388896 w 6265900"/>
              <a:gd name="connsiteY25" fmla="*/ 2405403 h 5168940"/>
              <a:gd name="connsiteX26" fmla="*/ 5075887 w 6265900"/>
              <a:gd name="connsiteY26" fmla="*/ 3175249 h 5168940"/>
              <a:gd name="connsiteX27" fmla="*/ 5535537 w 6265900"/>
              <a:gd name="connsiteY27" fmla="*/ 3175249 h 5168940"/>
              <a:gd name="connsiteX28" fmla="*/ 5608854 w 6265900"/>
              <a:gd name="connsiteY28" fmla="*/ 3175249 h 5168940"/>
              <a:gd name="connsiteX29" fmla="*/ 5924687 w 6265900"/>
              <a:gd name="connsiteY29" fmla="*/ 3445963 h 5168940"/>
              <a:gd name="connsiteX30" fmla="*/ 5794967 w 6265900"/>
              <a:gd name="connsiteY30" fmla="*/ 3732186 h 5168940"/>
              <a:gd name="connsiteX31" fmla="*/ 5479134 w 6265900"/>
              <a:gd name="connsiteY31" fmla="*/ 3849211 h 5168940"/>
              <a:gd name="connsiteX32" fmla="*/ 5402998 w 6265900"/>
              <a:gd name="connsiteY32" fmla="*/ 3849211 h 5168940"/>
              <a:gd name="connsiteX33" fmla="*/ 4799531 w 6265900"/>
              <a:gd name="connsiteY33" fmla="*/ 3849211 h 5168940"/>
              <a:gd name="connsiteX34" fmla="*/ 4403332 w 6265900"/>
              <a:gd name="connsiteY34" fmla="*/ 3723726 h 5168940"/>
              <a:gd name="connsiteX35" fmla="*/ 4249643 w 6265900"/>
              <a:gd name="connsiteY35" fmla="*/ 3398021 h 5168940"/>
              <a:gd name="connsiteX36" fmla="*/ 4365261 w 6265900"/>
              <a:gd name="connsiteY36" fmla="*/ 2958110 h 5168940"/>
              <a:gd name="connsiteX37" fmla="*/ 4588038 w 6265900"/>
              <a:gd name="connsiteY37" fmla="*/ 2405403 h 5168940"/>
              <a:gd name="connsiteX38" fmla="*/ 3806914 w 6265900"/>
              <a:gd name="connsiteY38" fmla="*/ 2405403 h 5168940"/>
              <a:gd name="connsiteX39" fmla="*/ 2873517 w 6265900"/>
              <a:gd name="connsiteY39" fmla="*/ 4021227 h 5168940"/>
              <a:gd name="connsiteX40" fmla="*/ 1308450 w 6265900"/>
              <a:gd name="connsiteY40" fmla="*/ 5168940 h 5168940"/>
              <a:gd name="connsiteX41" fmla="*/ 376465 w 6265900"/>
              <a:gd name="connsiteY41" fmla="*/ 4769923 h 5168940"/>
              <a:gd name="connsiteX42" fmla="*/ 0 w 6265900"/>
              <a:gd name="connsiteY42" fmla="*/ 3781535 h 5168940"/>
              <a:gd name="connsiteX43" fmla="*/ 290457 w 6265900"/>
              <a:gd name="connsiteY43" fmla="*/ 2858005 h 5168940"/>
              <a:gd name="connsiteX44" fmla="*/ 1082855 w 6265900"/>
              <a:gd name="connsiteY44" fmla="*/ 2120593 h 5168940"/>
              <a:gd name="connsiteX45" fmla="*/ 1914740 w 6265900"/>
              <a:gd name="connsiteY45" fmla="*/ 1818857 h 5168940"/>
              <a:gd name="connsiteX46" fmla="*/ 3130129 w 6265900"/>
              <a:gd name="connsiteY46" fmla="*/ 1731442 h 5168940"/>
              <a:gd name="connsiteX47" fmla="*/ 3338804 w 6265900"/>
              <a:gd name="connsiteY47" fmla="*/ 1731442 h 5168940"/>
              <a:gd name="connsiteX48" fmla="*/ 3561580 w 6265900"/>
              <a:gd name="connsiteY48" fmla="*/ 1322548 h 5168940"/>
              <a:gd name="connsiteX49" fmla="*/ 4698015 w 6265900"/>
              <a:gd name="connsiteY49" fmla="*/ 183294 h 5168940"/>
              <a:gd name="connsiteX50" fmla="*/ 5825989 w 6265900"/>
              <a:gd name="connsiteY50" fmla="*/ 0 h 51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265900" h="5168940">
                <a:moveTo>
                  <a:pt x="2712780" y="2405403"/>
                </a:moveTo>
                <a:cubicBezTo>
                  <a:pt x="2175113" y="2405403"/>
                  <a:pt x="1748361" y="2505044"/>
                  <a:pt x="1432529" y="2704316"/>
                </a:cubicBezTo>
                <a:cubicBezTo>
                  <a:pt x="1231376" y="2832156"/>
                  <a:pt x="1071108" y="2991950"/>
                  <a:pt x="951729" y="3183705"/>
                </a:cubicBezTo>
                <a:cubicBezTo>
                  <a:pt x="832354" y="3375464"/>
                  <a:pt x="772664" y="3569099"/>
                  <a:pt x="772664" y="3764615"/>
                </a:cubicBezTo>
                <a:cubicBezTo>
                  <a:pt x="772664" y="3943210"/>
                  <a:pt x="830005" y="4095956"/>
                  <a:pt x="944680" y="4222853"/>
                </a:cubicBezTo>
                <a:cubicBezTo>
                  <a:pt x="1059356" y="4349750"/>
                  <a:pt x="1198474" y="4413201"/>
                  <a:pt x="1362029" y="4413201"/>
                </a:cubicBezTo>
                <a:cubicBezTo>
                  <a:pt x="1645902" y="4413201"/>
                  <a:pt x="1896878" y="4225203"/>
                  <a:pt x="2114955" y="3849211"/>
                </a:cubicBezTo>
                <a:lnTo>
                  <a:pt x="2952477" y="2405403"/>
                </a:lnTo>
                <a:close/>
                <a:moveTo>
                  <a:pt x="5270459" y="730364"/>
                </a:moveTo>
                <a:cubicBezTo>
                  <a:pt x="5071187" y="743523"/>
                  <a:pt x="4903402" y="806969"/>
                  <a:pt x="4767103" y="920707"/>
                </a:cubicBezTo>
                <a:cubicBezTo>
                  <a:pt x="4630807" y="1034445"/>
                  <a:pt x="4475238" y="1240770"/>
                  <a:pt x="4300404" y="1539683"/>
                </a:cubicBezTo>
                <a:lnTo>
                  <a:pt x="4184786" y="1731442"/>
                </a:lnTo>
                <a:lnTo>
                  <a:pt x="4864389" y="1731442"/>
                </a:lnTo>
                <a:close/>
                <a:moveTo>
                  <a:pt x="5825989" y="0"/>
                </a:moveTo>
                <a:cubicBezTo>
                  <a:pt x="5944425" y="0"/>
                  <a:pt x="6037482" y="26318"/>
                  <a:pt x="6105163" y="78955"/>
                </a:cubicBezTo>
                <a:cubicBezTo>
                  <a:pt x="6172839" y="131596"/>
                  <a:pt x="6206679" y="204914"/>
                  <a:pt x="6206679" y="298913"/>
                </a:cubicBezTo>
                <a:cubicBezTo>
                  <a:pt x="6206679" y="342151"/>
                  <a:pt x="6195401" y="392912"/>
                  <a:pt x="6172839" y="451190"/>
                </a:cubicBezTo>
                <a:lnTo>
                  <a:pt x="6147463" y="516048"/>
                </a:lnTo>
                <a:lnTo>
                  <a:pt x="5662433" y="1731442"/>
                </a:lnTo>
                <a:lnTo>
                  <a:pt x="5876749" y="1731442"/>
                </a:lnTo>
                <a:lnTo>
                  <a:pt x="5950067" y="1731442"/>
                </a:lnTo>
                <a:cubicBezTo>
                  <a:pt x="6160623" y="1731442"/>
                  <a:pt x="6265900" y="1822618"/>
                  <a:pt x="6265900" y="2004974"/>
                </a:cubicBezTo>
                <a:cubicBezTo>
                  <a:pt x="6265900" y="2115889"/>
                  <a:pt x="6222661" y="2210357"/>
                  <a:pt x="6136180" y="2288378"/>
                </a:cubicBezTo>
                <a:cubicBezTo>
                  <a:pt x="6049703" y="2366395"/>
                  <a:pt x="5944425" y="2405403"/>
                  <a:pt x="5820347" y="2405403"/>
                </a:cubicBezTo>
                <a:lnTo>
                  <a:pt x="5744211" y="2405403"/>
                </a:lnTo>
                <a:lnTo>
                  <a:pt x="5388896" y="2405403"/>
                </a:lnTo>
                <a:lnTo>
                  <a:pt x="5075887" y="3175249"/>
                </a:lnTo>
                <a:lnTo>
                  <a:pt x="5535537" y="3175249"/>
                </a:lnTo>
                <a:lnTo>
                  <a:pt x="5608854" y="3175249"/>
                </a:lnTo>
                <a:cubicBezTo>
                  <a:pt x="5819409" y="3175249"/>
                  <a:pt x="5924687" y="3265487"/>
                  <a:pt x="5924687" y="3445963"/>
                </a:cubicBezTo>
                <a:cubicBezTo>
                  <a:pt x="5924687" y="3558758"/>
                  <a:pt x="5881449" y="3654164"/>
                  <a:pt x="5794967" y="3732186"/>
                </a:cubicBezTo>
                <a:cubicBezTo>
                  <a:pt x="5708490" y="3810203"/>
                  <a:pt x="5603213" y="3849211"/>
                  <a:pt x="5479134" y="3849211"/>
                </a:cubicBezTo>
                <a:lnTo>
                  <a:pt x="5402998" y="3849211"/>
                </a:lnTo>
                <a:lnTo>
                  <a:pt x="4799531" y="3849211"/>
                </a:lnTo>
                <a:cubicBezTo>
                  <a:pt x="4637856" y="3849211"/>
                  <a:pt x="4505787" y="3807384"/>
                  <a:pt x="4403332" y="3723726"/>
                </a:cubicBezTo>
                <a:cubicBezTo>
                  <a:pt x="4300873" y="3640067"/>
                  <a:pt x="4249643" y="3531498"/>
                  <a:pt x="4249643" y="3398021"/>
                </a:cubicBezTo>
                <a:cubicBezTo>
                  <a:pt x="4249643" y="3294624"/>
                  <a:pt x="4288183" y="3147988"/>
                  <a:pt x="4365261" y="2958110"/>
                </a:cubicBezTo>
                <a:lnTo>
                  <a:pt x="4588038" y="2405403"/>
                </a:lnTo>
                <a:lnTo>
                  <a:pt x="3806914" y="2405403"/>
                </a:lnTo>
                <a:lnTo>
                  <a:pt x="2873517" y="4021227"/>
                </a:lnTo>
                <a:cubicBezTo>
                  <a:pt x="2433606" y="4786369"/>
                  <a:pt x="1911917" y="5168940"/>
                  <a:pt x="1308450" y="5168940"/>
                </a:cubicBezTo>
                <a:cubicBezTo>
                  <a:pt x="938101" y="5168940"/>
                  <a:pt x="627436" y="5035938"/>
                  <a:pt x="376465" y="4769923"/>
                </a:cubicBezTo>
                <a:cubicBezTo>
                  <a:pt x="125490" y="4503908"/>
                  <a:pt x="0" y="4174447"/>
                  <a:pt x="0" y="3781535"/>
                </a:cubicBezTo>
                <a:cubicBezTo>
                  <a:pt x="0" y="3461941"/>
                  <a:pt x="96818" y="3154099"/>
                  <a:pt x="290457" y="2858005"/>
                </a:cubicBezTo>
                <a:cubicBezTo>
                  <a:pt x="484092" y="2561911"/>
                  <a:pt x="748227" y="2316108"/>
                  <a:pt x="1082855" y="2120593"/>
                </a:cubicBezTo>
                <a:cubicBezTo>
                  <a:pt x="1332893" y="1977713"/>
                  <a:pt x="1610186" y="1877135"/>
                  <a:pt x="1914740" y="1818857"/>
                </a:cubicBezTo>
                <a:cubicBezTo>
                  <a:pt x="2219290" y="1760579"/>
                  <a:pt x="2624423" y="1731442"/>
                  <a:pt x="3130129" y="1731442"/>
                </a:cubicBezTo>
                <a:lnTo>
                  <a:pt x="3338804" y="1731442"/>
                </a:lnTo>
                <a:lnTo>
                  <a:pt x="3561580" y="1322548"/>
                </a:lnTo>
                <a:cubicBezTo>
                  <a:pt x="3871771" y="752921"/>
                  <a:pt x="4250586" y="373169"/>
                  <a:pt x="4698015" y="183294"/>
                </a:cubicBezTo>
                <a:cubicBezTo>
                  <a:pt x="4985649" y="61097"/>
                  <a:pt x="5361640" y="0"/>
                  <a:pt x="58259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0834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xmlns="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xmlns="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5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945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31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1625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02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hf sldNum="0" hdr="0" ftr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1" r:id="rId5"/>
    <p:sldLayoutId id="2147483742" r:id="rId6"/>
    <p:sldLayoutId id="2147483738" r:id="rId7"/>
    <p:sldLayoutId id="2147483743" r:id="rId8"/>
    <p:sldLayoutId id="2147483745" r:id="rId9"/>
    <p:sldLayoutId id="2147483747" r:id="rId10"/>
    <p:sldLayoutId id="2147483746" r:id="rId11"/>
    <p:sldLayoutId id="2147483744" r:id="rId12"/>
  </p:sldLayoutIdLst>
  <p:hf sldNum="0" hdr="0" ftr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54" r:id="rId2"/>
    <p:sldLayoutId id="2147483756" r:id="rId3"/>
  </p:sldLayoutIdLst>
  <p:hf sldNum="0" hdr="0" ftr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jpe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jpeg"/><Relationship Id="rId10" Type="http://schemas.openxmlformats.org/officeDocument/2006/relationships/image" Target="../media/image71.png"/><Relationship Id="rId19" Type="http://schemas.openxmlformats.org/officeDocument/2006/relationships/image" Target="../media/image80.jpe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6088579" y="3012607"/>
            <a:ext cx="576072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Career in Artificial Intelligence and Machine Learning (AI &amp; ML )</a:t>
            </a:r>
            <a:endParaRPr lang="en-US" altLang="ko-KR" sz="3600" b="1" dirty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527CFAF-7CCE-44BB-AF72-C1F244779008}"/>
              </a:ext>
            </a:extLst>
          </p:cNvPr>
          <p:cNvGrpSpPr/>
          <p:nvPr/>
        </p:nvGrpSpPr>
        <p:grpSpPr>
          <a:xfrm>
            <a:off x="294367" y="1781793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:a16="http://schemas.microsoft.com/office/drawing/2014/main" xmlns="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xmlns="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xmlns="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xmlns="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xmlns="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xmlns="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xmlns="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xmlns="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xmlns="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xmlns="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xmlns="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xmlns="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:a16="http://schemas.microsoft.com/office/drawing/2014/main" xmlns="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xmlns="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xmlns="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xmlns="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xmlns="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xmlns="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:a16="http://schemas.microsoft.com/office/drawing/2014/main" xmlns="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xmlns="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:a16="http://schemas.microsoft.com/office/drawing/2014/main" xmlns="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xmlns="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xmlns="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xmlns="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xmlns="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xmlns="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xmlns="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xmlns="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xmlns="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xmlns="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xmlns="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xmlns="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xmlns="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xmlns="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xmlns="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xmlns="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xmlns="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xmlns="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xmlns="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xmlns="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xmlns="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xmlns="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xmlns="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xmlns="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xmlns="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xmlns="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xmlns="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9" name="Rectangle 238"/>
          <p:cNvSpPr/>
          <p:nvPr/>
        </p:nvSpPr>
        <p:spPr>
          <a:xfrm>
            <a:off x="3538107" y="341254"/>
            <a:ext cx="876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  <a:t>BASAVESHWAR ENGINEERING COLLEGE (AUTONOMOUS)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777367" y="591602"/>
            <a:ext cx="7901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[Government Aided Institution and Permanently Affiliated to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Visvesvaraya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Technological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University,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Belagavi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]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6062821" y="948957"/>
            <a:ext cx="2605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Bagalkot, Karnataka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HRUTI B H\Downloads\WhatsApp Image 2020-09-30 at 11.06.45 AM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98" y="269133"/>
            <a:ext cx="879879" cy="879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1700" y="446128"/>
            <a:ext cx="1770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. Finance</a:t>
            </a:r>
            <a:endParaRPr lang="en-US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pic>
        <p:nvPicPr>
          <p:cNvPr id="8" name="Picture 2" descr="C:\Users\SHRUTI B H\Desktop\0_cnjReIlYKXPhlJK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" y="1430830"/>
            <a:ext cx="4048996" cy="342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49190" y="1338693"/>
            <a:ext cx="71005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Automated advisors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powered by AI, are capable of predicting the best portfolio or stock based on preferences by scanning the market data.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Actionable reports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based on relevant 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financial data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 is also being generated by scanning millions of key data points, thus saving analysts numerous hours of work.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Users\SHRUTI B H\Desktop\chatbot-write-answer-to-messages-in-the-chat-bot-consultant-is-free-to-help-users-in-your-phone-online-vector-cartoon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0"/>
            <a:ext cx="1441700" cy="144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040192" y="515155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679" y="371340"/>
            <a:ext cx="5778321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8682" y="229673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5" y="6256986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5" y="6113171"/>
            <a:ext cx="576544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5" y="5971504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250" y="522908"/>
            <a:ext cx="428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5. </a:t>
            </a:r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Smart 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Cars </a:t>
            </a:r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and 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Drones</a:t>
            </a:r>
            <a:endParaRPr lang="en-US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pic>
        <p:nvPicPr>
          <p:cNvPr id="8" name="Picture 2" descr="C:\Users\SHRUTI B H\Desktop\0_sAig7JlDAGHNYF3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" y="1586110"/>
            <a:ext cx="2780267" cy="396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9583" y="1439391"/>
            <a:ext cx="753843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autonomous vehicles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running on the roads and 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autonomous drones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delivering the shipments, a significant amount of transportation and service related issues can be resolved faster and more effectively.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SHRUTI B H\Desktop\chatbot-write-answer-to-messages-in-the-chat-bot-consultant-is-free-to-help-users-in-your-phone-online-vector-cartoon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8" y="268042"/>
            <a:ext cx="1367025" cy="1174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040192" y="515155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679" y="371340"/>
            <a:ext cx="5778321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8682" y="229673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5" y="6256986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5" y="6113171"/>
            <a:ext cx="576544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5" y="5971504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3933" y="289349"/>
            <a:ext cx="3961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6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. </a:t>
            </a:r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Travel and 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Navigation</a:t>
            </a:r>
            <a:endParaRPr lang="en-US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pic>
        <p:nvPicPr>
          <p:cNvPr id="8" name="Picture 2" descr="C:\Users\SHRUTI B H\Desktop\0_EchszGv-gB9m8Cq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5" y="1690790"/>
            <a:ext cx="2853958" cy="334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0" y="1637950"/>
            <a:ext cx="81674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With 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AI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-enabled mapping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it scans road information and utilizes algorithms to identify the optimal route to take, be it in a bike, car, bus, train, or on foot. 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Users\SHRUTI B H\Desktop\chatbot-write-answer-to-messages-in-the-chat-bot-consultant-is-free-to-help-users-in-your-phone-online-vector-cartoon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5876" cy="1265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040192" y="515155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679" y="371340"/>
            <a:ext cx="5778321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8682" y="229673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5" y="6256986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5" y="6113171"/>
            <a:ext cx="576544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5" y="5971504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RUTI B H\Desktop\0_iVabodRk0bCugy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1" y="1845435"/>
            <a:ext cx="3954620" cy="325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64249" y="471690"/>
            <a:ext cx="254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7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. </a:t>
            </a:r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Social media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0356" y="1763572"/>
            <a:ext cx="71477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Face book uses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advanced machine learning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to do everything  from serving content to you and to recognize your face in photos to target users with advertising. </a:t>
            </a:r>
          </a:p>
          <a:p>
            <a:pPr marL="173038" indent="-173038" algn="just"/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173038" indent="-173038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Instagram (owned by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Facebook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  uses AI to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identify visuals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173038" indent="-173038" algn="just">
              <a:buFont typeface="Arial" pitchFamily="34" charset="0"/>
              <a:buChar char="•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173038" indent="-173038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LinkedIn uses AI to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offer job recommendations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suggest   people you might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like to connect with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and serving you   specific posts in your feed.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Users\SHRUTI B H\Desktop\chatbot-write-answer-to-messages-in-the-chat-bot-consultant-is-free-to-help-users-in-your-phone-online-vector-cartoon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0"/>
            <a:ext cx="1596980" cy="1596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040192" y="592429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679" y="448614"/>
            <a:ext cx="5778321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8682" y="306947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5" y="6141075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5" y="5997260"/>
            <a:ext cx="576544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5" y="5855593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3602" y="298708"/>
            <a:ext cx="3852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8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. </a:t>
            </a:r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Smart 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Home Devices</a:t>
            </a:r>
            <a:endParaRPr lang="en-US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pic>
        <p:nvPicPr>
          <p:cNvPr id="5" name="Picture 2" descr="C:\Users\SHRUTI B H\Desktop\0_wB2sD0UIVJV-RUz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7" y="1689141"/>
            <a:ext cx="3632669" cy="257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91049" y="1530080"/>
            <a:ext cx="7343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connected devices of smart homes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provide the data and the AI learns from that data to perform certain tasks without human intervention.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Users\SHRUTI B H\Desktop\chatbot-write-answer-to-messages-in-the-chat-bot-consultant-is-free-to-help-users-in-your-phone-online-vector-cartoon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0"/>
            <a:ext cx="1399802" cy="1399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040192" y="515155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679" y="371340"/>
            <a:ext cx="5778321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8682" y="229673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5" y="6089559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5" y="5945744"/>
            <a:ext cx="576544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5" y="5804077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637" y="386703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9. </a:t>
            </a:r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Creative 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Arts</a:t>
            </a:r>
            <a:endParaRPr lang="en-US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pic>
        <p:nvPicPr>
          <p:cNvPr id="8" name="Picture 2" descr="C:\Users\SHRUTI B H\Desktop\0_F3J0bRSrHe4h7e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6" y="1697768"/>
            <a:ext cx="3877346" cy="326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51016" y="1691729"/>
            <a:ext cx="71864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Font typeface="Arial" pitchFamily="34" charset="0"/>
              <a:buChar char="•"/>
            </a:pP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-powered technologies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help musicians create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themes.</a:t>
            </a:r>
          </a:p>
          <a:p>
            <a:pPr algn="just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:\Users\SHRUTI B H\Desktop\chatbot-write-answer-to-messages-in-the-chat-bot-consultant-is-free-to-help-users-in-your-phone-online-vector-cartoon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0"/>
            <a:ext cx="1596980" cy="1596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040192" y="515155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679" y="371340"/>
            <a:ext cx="5778321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8682" y="229673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5" y="5935011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5" y="5791196"/>
            <a:ext cx="576544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5" y="5649529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7933" y="262554"/>
            <a:ext cx="4695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10. </a:t>
            </a:r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Security and 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Surveillance</a:t>
            </a:r>
            <a:endParaRPr lang="en-US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pic>
        <p:nvPicPr>
          <p:cNvPr id="8" name="Picture 2" descr="C:\Users\SHRUTI B H\Desktop\0_qmgL5Gg-eZ2pVex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9" y="1810624"/>
            <a:ext cx="3583373" cy="3085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31882" y="1669707"/>
            <a:ext cx="70722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AI is making possible for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humans to 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constantly monitor multiple channels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with feeds coming in from a huge number of cameras at the same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:\Users\SHRUTI B H\Desktop\chatbot-write-answer-to-messages-in-the-chat-bot-consultant-is-free-to-help-users-in-your-phone-online-vector-cartoon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04" y="-160035"/>
            <a:ext cx="1596980" cy="1596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040192" y="708340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679" y="564525"/>
            <a:ext cx="5778321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8682" y="422858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5" y="5960769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5" y="5816954"/>
            <a:ext cx="576544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5" y="5675287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04334" y="3010860"/>
            <a:ext cx="5258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YouTube Link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https://www.youtube.com/watch?v=WATLfjRHySU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0043" y="2336740"/>
            <a:ext cx="5263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Sophia introduced herself  and spoke to the students appearing for their exams.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5" t="19014" r="34671" b="31397"/>
          <a:stretch/>
        </p:blipFill>
        <p:spPr bwMode="auto">
          <a:xfrm>
            <a:off x="594017" y="1661280"/>
            <a:ext cx="5832541" cy="294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4610643"/>
            <a:ext cx="7447254" cy="53447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1932" y="4693213"/>
            <a:ext cx="7315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welcomes Robot Sophia for the first-ever interactive session in Kolkata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130" y="720755"/>
            <a:ext cx="12028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Sophia is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 AI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humanoid robot developed by Hong Kong-based company Hanson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Robotics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8375" y="1126156"/>
            <a:ext cx="11636951" cy="5626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Users\SHRUTI B H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28" y="4040858"/>
            <a:ext cx="4035183" cy="2269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xmlns="" id="{1A3CC24C-C6CF-4216-8279-E38EE9E2EB16}"/>
              </a:ext>
            </a:extLst>
          </p:cNvPr>
          <p:cNvSpPr/>
          <p:nvPr/>
        </p:nvSpPr>
        <p:spPr>
          <a:xfrm>
            <a:off x="5467350" y="1"/>
            <a:ext cx="6943724" cy="6894513"/>
          </a:xfrm>
          <a:prstGeom prst="parallelogram">
            <a:avLst>
              <a:gd name="adj" fmla="val 39166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1095202-54A2-47B8-A154-FE76C6E3F7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9449" y="172409"/>
            <a:ext cx="4518469" cy="4231336"/>
          </a:xfrm>
        </p:spPr>
      </p:sp>
      <p:sp>
        <p:nvSpPr>
          <p:cNvPr id="8" name="TextBox 7"/>
          <p:cNvSpPr txBox="1"/>
          <p:nvPr/>
        </p:nvSpPr>
        <p:spPr>
          <a:xfrm>
            <a:off x="240494" y="361201"/>
            <a:ext cx="346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II. Career in AI &amp; ML</a:t>
            </a:r>
            <a:endParaRPr lang="en-US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421665"/>
            <a:ext cx="59242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Font typeface="Arial" pitchFamily="34" charset="0"/>
              <a:buChar char="•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is a scope in </a:t>
            </a:r>
            <a:r>
              <a:rPr lang="en-US" altLang="ko-KR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the machines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game playing, Speech recognition, language detection machine, computer vision, expert systems, robotics, and many more</a:t>
            </a:r>
          </a:p>
          <a:p>
            <a:pPr marL="263525" indent="-263525" algn="just"/>
            <a:endParaRPr lang="en-US" altLang="ko-K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 algn="just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per International Data Corporation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(IDC) Worldwide AI Guide, 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spending on AI systems will accelerate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 the next several years as organizations deploy AI as part of their digital transformation efforts &amp; to remain competitive in the digital economy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 algn="just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Global spending on AI is forecast to 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 over the next 4 years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$50.1 billion in 2020 to more than $110 billion in 2024. 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 algn="just">
              <a:buFont typeface="Arial" pitchFamily="34" charset="0"/>
              <a:buChar char="•"/>
            </a:pPr>
            <a:endParaRPr lang="en-US" altLang="ko-K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 algn="just">
              <a:buFont typeface="Arial" pitchFamily="34" charset="0"/>
              <a:buChar char="•"/>
            </a:pPr>
            <a:endParaRPr lang="en-US" altLang="ko-K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0494" y="1007532"/>
            <a:ext cx="315040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00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46438" y="-31490"/>
            <a:ext cx="2358091" cy="792605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 </a:t>
            </a:r>
            <a:endParaRPr lang="en-US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grpSp>
        <p:nvGrpSpPr>
          <p:cNvPr id="3" name="Google Shape;339;p31"/>
          <p:cNvGrpSpPr/>
          <p:nvPr/>
        </p:nvGrpSpPr>
        <p:grpSpPr>
          <a:xfrm>
            <a:off x="255105" y="803587"/>
            <a:ext cx="3930528" cy="1002775"/>
            <a:chOff x="4089595" y="1374995"/>
            <a:chExt cx="3930528" cy="1002775"/>
          </a:xfrm>
        </p:grpSpPr>
        <p:sp>
          <p:nvSpPr>
            <p:cNvPr id="5" name="Google Shape;340;p31"/>
            <p:cNvSpPr/>
            <p:nvPr/>
          </p:nvSpPr>
          <p:spPr>
            <a:xfrm>
              <a:off x="5114502" y="1509461"/>
              <a:ext cx="2490945" cy="733844"/>
            </a:xfrm>
            <a:custGeom>
              <a:avLst/>
              <a:gdLst/>
              <a:ahLst/>
              <a:cxnLst/>
              <a:rect l="l" t="t" r="r" b="b"/>
              <a:pathLst>
                <a:path w="13557" h="3922" extrusionOk="0">
                  <a:moveTo>
                    <a:pt x="1" y="0"/>
                  </a:moveTo>
                  <a:lnTo>
                    <a:pt x="1" y="3921"/>
                  </a:lnTo>
                  <a:lnTo>
                    <a:pt x="13556" y="3921"/>
                  </a:lnTo>
                  <a:lnTo>
                    <a:pt x="13556" y="1954"/>
                  </a:lnTo>
                  <a:lnTo>
                    <a:pt x="1355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41;p31"/>
            <p:cNvSpPr/>
            <p:nvPr/>
          </p:nvSpPr>
          <p:spPr>
            <a:xfrm>
              <a:off x="7296199" y="1510758"/>
              <a:ext cx="723924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2;p31"/>
            <p:cNvSpPr/>
            <p:nvPr/>
          </p:nvSpPr>
          <p:spPr>
            <a:xfrm>
              <a:off x="4255469" y="1510758"/>
              <a:ext cx="1097506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35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3;p31"/>
            <p:cNvSpPr/>
            <p:nvPr/>
          </p:nvSpPr>
          <p:spPr>
            <a:xfrm>
              <a:off x="4089595" y="1374995"/>
              <a:ext cx="1157789" cy="10027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4;p31"/>
            <p:cNvSpPr/>
            <p:nvPr/>
          </p:nvSpPr>
          <p:spPr>
            <a:xfrm>
              <a:off x="4217000" y="1485303"/>
              <a:ext cx="902979" cy="7821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345;p31"/>
            <p:cNvGrpSpPr/>
            <p:nvPr/>
          </p:nvGrpSpPr>
          <p:grpSpPr>
            <a:xfrm>
              <a:off x="4409999" y="1616156"/>
              <a:ext cx="516974" cy="520454"/>
              <a:chOff x="5038944" y="1803813"/>
              <a:chExt cx="363281" cy="365705"/>
            </a:xfrm>
          </p:grpSpPr>
          <p:sp>
            <p:nvSpPr>
              <p:cNvPr id="11" name="Google Shape;346;p31"/>
              <p:cNvSpPr/>
              <p:nvPr/>
            </p:nvSpPr>
            <p:spPr>
              <a:xfrm>
                <a:off x="5038944" y="1803813"/>
                <a:ext cx="363281" cy="36570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807" extrusionOk="0">
                    <a:moveTo>
                      <a:pt x="1" y="0"/>
                    </a:moveTo>
                    <a:lnTo>
                      <a:pt x="1" y="1807"/>
                    </a:lnTo>
                    <a:lnTo>
                      <a:pt x="1794" y="1807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" name="Google Shape;347;p31"/>
              <p:cNvGrpSpPr/>
              <p:nvPr/>
            </p:nvGrpSpPr>
            <p:grpSpPr>
              <a:xfrm>
                <a:off x="5076992" y="1894379"/>
                <a:ext cx="287182" cy="184573"/>
                <a:chOff x="5076992" y="1895492"/>
                <a:chExt cx="287182" cy="184573"/>
              </a:xfrm>
            </p:grpSpPr>
            <p:sp>
              <p:nvSpPr>
                <p:cNvPr id="13" name="Google Shape;348;p31"/>
                <p:cNvSpPr/>
                <p:nvPr/>
              </p:nvSpPr>
              <p:spPr>
                <a:xfrm>
                  <a:off x="5144588" y="1895492"/>
                  <a:ext cx="154622" cy="18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2" extrusionOk="0">
                      <a:moveTo>
                        <a:pt x="366" y="1"/>
                      </a:moveTo>
                      <a:cubicBezTo>
                        <a:pt x="270" y="1"/>
                        <a:pt x="202" y="77"/>
                        <a:pt x="202" y="176"/>
                      </a:cubicBezTo>
                      <a:lnTo>
                        <a:pt x="202" y="256"/>
                      </a:lnTo>
                      <a:cubicBezTo>
                        <a:pt x="202" y="323"/>
                        <a:pt x="228" y="377"/>
                        <a:pt x="295" y="417"/>
                      </a:cubicBezTo>
                      <a:cubicBezTo>
                        <a:pt x="295" y="444"/>
                        <a:pt x="268" y="470"/>
                        <a:pt x="228" y="470"/>
                      </a:cubicBezTo>
                      <a:lnTo>
                        <a:pt x="161" y="470"/>
                      </a:lnTo>
                      <a:cubicBezTo>
                        <a:pt x="68" y="470"/>
                        <a:pt x="1" y="551"/>
                        <a:pt x="1" y="644"/>
                      </a:cubicBezTo>
                      <a:lnTo>
                        <a:pt x="1" y="858"/>
                      </a:lnTo>
                      <a:cubicBezTo>
                        <a:pt x="1" y="885"/>
                        <a:pt x="14" y="912"/>
                        <a:pt x="54" y="912"/>
                      </a:cubicBezTo>
                      <a:lnTo>
                        <a:pt x="710" y="912"/>
                      </a:lnTo>
                      <a:cubicBezTo>
                        <a:pt x="737" y="912"/>
                        <a:pt x="764" y="885"/>
                        <a:pt x="764" y="858"/>
                      </a:cubicBezTo>
                      <a:lnTo>
                        <a:pt x="764" y="644"/>
                      </a:lnTo>
                      <a:cubicBezTo>
                        <a:pt x="764" y="551"/>
                        <a:pt x="683" y="470"/>
                        <a:pt x="590" y="470"/>
                      </a:cubicBezTo>
                      <a:lnTo>
                        <a:pt x="523" y="470"/>
                      </a:lnTo>
                      <a:cubicBezTo>
                        <a:pt x="496" y="470"/>
                        <a:pt x="456" y="444"/>
                        <a:pt x="456" y="417"/>
                      </a:cubicBezTo>
                      <a:cubicBezTo>
                        <a:pt x="523" y="377"/>
                        <a:pt x="563" y="323"/>
                        <a:pt x="563" y="256"/>
                      </a:cubicBezTo>
                      <a:lnTo>
                        <a:pt x="563" y="176"/>
                      </a:lnTo>
                      <a:cubicBezTo>
                        <a:pt x="563" y="82"/>
                        <a:pt x="483" y="2"/>
                        <a:pt x="389" y="2"/>
                      </a:cubicBezTo>
                      <a:cubicBezTo>
                        <a:pt x="381" y="1"/>
                        <a:pt x="373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349;p31"/>
                <p:cNvSpPr/>
                <p:nvPr/>
              </p:nvSpPr>
              <p:spPr>
                <a:xfrm>
                  <a:off x="5076992" y="1912087"/>
                  <a:ext cx="84192" cy="13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83" extrusionOk="0">
                      <a:moveTo>
                        <a:pt x="295" y="0"/>
                      </a:moveTo>
                      <a:cubicBezTo>
                        <a:pt x="214" y="0"/>
                        <a:pt x="147" y="54"/>
                        <a:pt x="161" y="134"/>
                      </a:cubicBezTo>
                      <a:lnTo>
                        <a:pt x="161" y="188"/>
                      </a:lnTo>
                      <a:cubicBezTo>
                        <a:pt x="161" y="241"/>
                        <a:pt x="188" y="281"/>
                        <a:pt x="228" y="308"/>
                      </a:cubicBezTo>
                      <a:cubicBezTo>
                        <a:pt x="228" y="335"/>
                        <a:pt x="201" y="348"/>
                        <a:pt x="174" y="348"/>
                      </a:cubicBezTo>
                      <a:lnTo>
                        <a:pt x="134" y="348"/>
                      </a:lnTo>
                      <a:cubicBezTo>
                        <a:pt x="54" y="348"/>
                        <a:pt x="0" y="402"/>
                        <a:pt x="0" y="482"/>
                      </a:cubicBezTo>
                      <a:lnTo>
                        <a:pt x="0" y="643"/>
                      </a:lnTo>
                      <a:cubicBezTo>
                        <a:pt x="0" y="669"/>
                        <a:pt x="14" y="683"/>
                        <a:pt x="40" y="683"/>
                      </a:cubicBezTo>
                      <a:lnTo>
                        <a:pt x="268" y="683"/>
                      </a:lnTo>
                      <a:lnTo>
                        <a:pt x="268" y="562"/>
                      </a:lnTo>
                      <a:cubicBezTo>
                        <a:pt x="268" y="469"/>
                        <a:pt x="321" y="388"/>
                        <a:pt x="402" y="348"/>
                      </a:cubicBezTo>
                      <a:cubicBezTo>
                        <a:pt x="375" y="348"/>
                        <a:pt x="348" y="335"/>
                        <a:pt x="348" y="308"/>
                      </a:cubicBezTo>
                      <a:cubicBezTo>
                        <a:pt x="388" y="281"/>
                        <a:pt x="415" y="241"/>
                        <a:pt x="415" y="188"/>
                      </a:cubicBezTo>
                      <a:lnTo>
                        <a:pt x="415" y="134"/>
                      </a:lnTo>
                      <a:cubicBezTo>
                        <a:pt x="415" y="67"/>
                        <a:pt x="362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350;p31"/>
                <p:cNvSpPr/>
                <p:nvPr/>
              </p:nvSpPr>
              <p:spPr>
                <a:xfrm>
                  <a:off x="5279983" y="1912087"/>
                  <a:ext cx="84192" cy="135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70" extrusionOk="0">
                      <a:moveTo>
                        <a:pt x="135" y="0"/>
                      </a:moveTo>
                      <a:cubicBezTo>
                        <a:pt x="68" y="0"/>
                        <a:pt x="1" y="54"/>
                        <a:pt x="1" y="134"/>
                      </a:cubicBezTo>
                      <a:lnTo>
                        <a:pt x="1" y="188"/>
                      </a:lnTo>
                      <a:cubicBezTo>
                        <a:pt x="1" y="241"/>
                        <a:pt x="28" y="281"/>
                        <a:pt x="68" y="308"/>
                      </a:cubicBezTo>
                      <a:cubicBezTo>
                        <a:pt x="68" y="335"/>
                        <a:pt x="41" y="348"/>
                        <a:pt x="28" y="348"/>
                      </a:cubicBezTo>
                      <a:lnTo>
                        <a:pt x="14" y="348"/>
                      </a:lnTo>
                      <a:cubicBezTo>
                        <a:pt x="95" y="388"/>
                        <a:pt x="148" y="469"/>
                        <a:pt x="148" y="562"/>
                      </a:cubicBezTo>
                      <a:lnTo>
                        <a:pt x="148" y="669"/>
                      </a:lnTo>
                      <a:lnTo>
                        <a:pt x="376" y="669"/>
                      </a:lnTo>
                      <a:cubicBezTo>
                        <a:pt x="402" y="669"/>
                        <a:pt x="416" y="656"/>
                        <a:pt x="416" y="643"/>
                      </a:cubicBezTo>
                      <a:lnTo>
                        <a:pt x="416" y="469"/>
                      </a:lnTo>
                      <a:cubicBezTo>
                        <a:pt x="416" y="402"/>
                        <a:pt x="349" y="348"/>
                        <a:pt x="282" y="348"/>
                      </a:cubicBezTo>
                      <a:lnTo>
                        <a:pt x="242" y="348"/>
                      </a:lnTo>
                      <a:cubicBezTo>
                        <a:pt x="215" y="348"/>
                        <a:pt x="188" y="335"/>
                        <a:pt x="188" y="308"/>
                      </a:cubicBezTo>
                      <a:cubicBezTo>
                        <a:pt x="228" y="281"/>
                        <a:pt x="255" y="241"/>
                        <a:pt x="268" y="188"/>
                      </a:cubicBezTo>
                      <a:lnTo>
                        <a:pt x="268" y="134"/>
                      </a:lnTo>
                      <a:cubicBezTo>
                        <a:pt x="268" y="67"/>
                        <a:pt x="202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6" name="Rectangle 15"/>
          <p:cNvSpPr/>
          <p:nvPr/>
        </p:nvSpPr>
        <p:spPr>
          <a:xfrm>
            <a:off x="1513131" y="1097429"/>
            <a:ext cx="2517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Hospital and Medicine</a:t>
            </a:r>
          </a:p>
        </p:txBody>
      </p:sp>
      <p:grpSp>
        <p:nvGrpSpPr>
          <p:cNvPr id="12" name="Google Shape;339;p31"/>
          <p:cNvGrpSpPr/>
          <p:nvPr/>
        </p:nvGrpSpPr>
        <p:grpSpPr>
          <a:xfrm>
            <a:off x="255105" y="1958762"/>
            <a:ext cx="3930528" cy="1002775"/>
            <a:chOff x="4089595" y="1374995"/>
            <a:chExt cx="3930528" cy="1002775"/>
          </a:xfrm>
        </p:grpSpPr>
        <p:sp>
          <p:nvSpPr>
            <p:cNvPr id="19" name="Google Shape;340;p31"/>
            <p:cNvSpPr/>
            <p:nvPr/>
          </p:nvSpPr>
          <p:spPr>
            <a:xfrm>
              <a:off x="5114502" y="1509461"/>
              <a:ext cx="2490945" cy="733844"/>
            </a:xfrm>
            <a:custGeom>
              <a:avLst/>
              <a:gdLst/>
              <a:ahLst/>
              <a:cxnLst/>
              <a:rect l="l" t="t" r="r" b="b"/>
              <a:pathLst>
                <a:path w="13557" h="3922" extrusionOk="0">
                  <a:moveTo>
                    <a:pt x="1" y="0"/>
                  </a:moveTo>
                  <a:lnTo>
                    <a:pt x="1" y="3921"/>
                  </a:lnTo>
                  <a:lnTo>
                    <a:pt x="13556" y="3921"/>
                  </a:lnTo>
                  <a:lnTo>
                    <a:pt x="13556" y="1954"/>
                  </a:lnTo>
                  <a:lnTo>
                    <a:pt x="1355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41;p31"/>
            <p:cNvSpPr/>
            <p:nvPr/>
          </p:nvSpPr>
          <p:spPr>
            <a:xfrm>
              <a:off x="7296199" y="1510758"/>
              <a:ext cx="723924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42;p31"/>
            <p:cNvSpPr/>
            <p:nvPr/>
          </p:nvSpPr>
          <p:spPr>
            <a:xfrm>
              <a:off x="4255469" y="1510758"/>
              <a:ext cx="1097506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35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43;p31"/>
            <p:cNvSpPr/>
            <p:nvPr/>
          </p:nvSpPr>
          <p:spPr>
            <a:xfrm>
              <a:off x="4089595" y="1374995"/>
              <a:ext cx="1157789" cy="10027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44;p31"/>
            <p:cNvSpPr/>
            <p:nvPr/>
          </p:nvSpPr>
          <p:spPr>
            <a:xfrm>
              <a:off x="4217000" y="1485303"/>
              <a:ext cx="902979" cy="7821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345;p31"/>
            <p:cNvGrpSpPr/>
            <p:nvPr/>
          </p:nvGrpSpPr>
          <p:grpSpPr>
            <a:xfrm>
              <a:off x="4409999" y="1616156"/>
              <a:ext cx="516974" cy="520454"/>
              <a:chOff x="5038944" y="1803813"/>
              <a:chExt cx="363281" cy="365705"/>
            </a:xfrm>
          </p:grpSpPr>
          <p:sp>
            <p:nvSpPr>
              <p:cNvPr id="25" name="Google Shape;346;p31"/>
              <p:cNvSpPr/>
              <p:nvPr/>
            </p:nvSpPr>
            <p:spPr>
              <a:xfrm>
                <a:off x="5038944" y="1803813"/>
                <a:ext cx="363281" cy="36570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807" extrusionOk="0">
                    <a:moveTo>
                      <a:pt x="1" y="0"/>
                    </a:moveTo>
                    <a:lnTo>
                      <a:pt x="1" y="1807"/>
                    </a:lnTo>
                    <a:lnTo>
                      <a:pt x="1794" y="1807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" name="Google Shape;347;p31"/>
              <p:cNvGrpSpPr/>
              <p:nvPr/>
            </p:nvGrpSpPr>
            <p:grpSpPr>
              <a:xfrm>
                <a:off x="5076992" y="1894379"/>
                <a:ext cx="287182" cy="184573"/>
                <a:chOff x="5076992" y="1895492"/>
                <a:chExt cx="287182" cy="184573"/>
              </a:xfrm>
            </p:grpSpPr>
            <p:sp>
              <p:nvSpPr>
                <p:cNvPr id="27" name="Google Shape;348;p31"/>
                <p:cNvSpPr/>
                <p:nvPr/>
              </p:nvSpPr>
              <p:spPr>
                <a:xfrm>
                  <a:off x="5144588" y="1895492"/>
                  <a:ext cx="154622" cy="18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2" extrusionOk="0">
                      <a:moveTo>
                        <a:pt x="366" y="1"/>
                      </a:moveTo>
                      <a:cubicBezTo>
                        <a:pt x="270" y="1"/>
                        <a:pt x="202" y="77"/>
                        <a:pt x="202" y="176"/>
                      </a:cubicBezTo>
                      <a:lnTo>
                        <a:pt x="202" y="256"/>
                      </a:lnTo>
                      <a:cubicBezTo>
                        <a:pt x="202" y="323"/>
                        <a:pt x="228" y="377"/>
                        <a:pt x="295" y="417"/>
                      </a:cubicBezTo>
                      <a:cubicBezTo>
                        <a:pt x="295" y="444"/>
                        <a:pt x="268" y="470"/>
                        <a:pt x="228" y="470"/>
                      </a:cubicBezTo>
                      <a:lnTo>
                        <a:pt x="161" y="470"/>
                      </a:lnTo>
                      <a:cubicBezTo>
                        <a:pt x="68" y="470"/>
                        <a:pt x="1" y="551"/>
                        <a:pt x="1" y="644"/>
                      </a:cubicBezTo>
                      <a:lnTo>
                        <a:pt x="1" y="858"/>
                      </a:lnTo>
                      <a:cubicBezTo>
                        <a:pt x="1" y="885"/>
                        <a:pt x="14" y="912"/>
                        <a:pt x="54" y="912"/>
                      </a:cubicBezTo>
                      <a:lnTo>
                        <a:pt x="710" y="912"/>
                      </a:lnTo>
                      <a:cubicBezTo>
                        <a:pt x="737" y="912"/>
                        <a:pt x="764" y="885"/>
                        <a:pt x="764" y="858"/>
                      </a:cubicBezTo>
                      <a:lnTo>
                        <a:pt x="764" y="644"/>
                      </a:lnTo>
                      <a:cubicBezTo>
                        <a:pt x="764" y="551"/>
                        <a:pt x="683" y="470"/>
                        <a:pt x="590" y="470"/>
                      </a:cubicBezTo>
                      <a:lnTo>
                        <a:pt x="523" y="470"/>
                      </a:lnTo>
                      <a:cubicBezTo>
                        <a:pt x="496" y="470"/>
                        <a:pt x="456" y="444"/>
                        <a:pt x="456" y="417"/>
                      </a:cubicBezTo>
                      <a:cubicBezTo>
                        <a:pt x="523" y="377"/>
                        <a:pt x="563" y="323"/>
                        <a:pt x="563" y="256"/>
                      </a:cubicBezTo>
                      <a:lnTo>
                        <a:pt x="563" y="176"/>
                      </a:lnTo>
                      <a:cubicBezTo>
                        <a:pt x="563" y="82"/>
                        <a:pt x="483" y="2"/>
                        <a:pt x="389" y="2"/>
                      </a:cubicBezTo>
                      <a:cubicBezTo>
                        <a:pt x="381" y="1"/>
                        <a:pt x="373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349;p31"/>
                <p:cNvSpPr/>
                <p:nvPr/>
              </p:nvSpPr>
              <p:spPr>
                <a:xfrm>
                  <a:off x="5076992" y="1912087"/>
                  <a:ext cx="84192" cy="13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83" extrusionOk="0">
                      <a:moveTo>
                        <a:pt x="295" y="0"/>
                      </a:moveTo>
                      <a:cubicBezTo>
                        <a:pt x="214" y="0"/>
                        <a:pt x="147" y="54"/>
                        <a:pt x="161" y="134"/>
                      </a:cubicBezTo>
                      <a:lnTo>
                        <a:pt x="161" y="188"/>
                      </a:lnTo>
                      <a:cubicBezTo>
                        <a:pt x="161" y="241"/>
                        <a:pt x="188" y="281"/>
                        <a:pt x="228" y="308"/>
                      </a:cubicBezTo>
                      <a:cubicBezTo>
                        <a:pt x="228" y="335"/>
                        <a:pt x="201" y="348"/>
                        <a:pt x="174" y="348"/>
                      </a:cubicBezTo>
                      <a:lnTo>
                        <a:pt x="134" y="348"/>
                      </a:lnTo>
                      <a:cubicBezTo>
                        <a:pt x="54" y="348"/>
                        <a:pt x="0" y="402"/>
                        <a:pt x="0" y="482"/>
                      </a:cubicBezTo>
                      <a:lnTo>
                        <a:pt x="0" y="643"/>
                      </a:lnTo>
                      <a:cubicBezTo>
                        <a:pt x="0" y="669"/>
                        <a:pt x="14" y="683"/>
                        <a:pt x="40" y="683"/>
                      </a:cubicBezTo>
                      <a:lnTo>
                        <a:pt x="268" y="683"/>
                      </a:lnTo>
                      <a:lnTo>
                        <a:pt x="268" y="562"/>
                      </a:lnTo>
                      <a:cubicBezTo>
                        <a:pt x="268" y="469"/>
                        <a:pt x="321" y="388"/>
                        <a:pt x="402" y="348"/>
                      </a:cubicBezTo>
                      <a:cubicBezTo>
                        <a:pt x="375" y="348"/>
                        <a:pt x="348" y="335"/>
                        <a:pt x="348" y="308"/>
                      </a:cubicBezTo>
                      <a:cubicBezTo>
                        <a:pt x="388" y="281"/>
                        <a:pt x="415" y="241"/>
                        <a:pt x="415" y="188"/>
                      </a:cubicBezTo>
                      <a:lnTo>
                        <a:pt x="415" y="134"/>
                      </a:lnTo>
                      <a:cubicBezTo>
                        <a:pt x="415" y="67"/>
                        <a:pt x="362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350;p31"/>
                <p:cNvSpPr/>
                <p:nvPr/>
              </p:nvSpPr>
              <p:spPr>
                <a:xfrm>
                  <a:off x="5279983" y="1912087"/>
                  <a:ext cx="84192" cy="135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70" extrusionOk="0">
                      <a:moveTo>
                        <a:pt x="135" y="0"/>
                      </a:moveTo>
                      <a:cubicBezTo>
                        <a:pt x="68" y="0"/>
                        <a:pt x="1" y="54"/>
                        <a:pt x="1" y="134"/>
                      </a:cubicBezTo>
                      <a:lnTo>
                        <a:pt x="1" y="188"/>
                      </a:lnTo>
                      <a:cubicBezTo>
                        <a:pt x="1" y="241"/>
                        <a:pt x="28" y="281"/>
                        <a:pt x="68" y="308"/>
                      </a:cubicBezTo>
                      <a:cubicBezTo>
                        <a:pt x="68" y="335"/>
                        <a:pt x="41" y="348"/>
                        <a:pt x="28" y="348"/>
                      </a:cubicBezTo>
                      <a:lnTo>
                        <a:pt x="14" y="348"/>
                      </a:lnTo>
                      <a:cubicBezTo>
                        <a:pt x="95" y="388"/>
                        <a:pt x="148" y="469"/>
                        <a:pt x="148" y="562"/>
                      </a:cubicBezTo>
                      <a:lnTo>
                        <a:pt x="148" y="669"/>
                      </a:lnTo>
                      <a:lnTo>
                        <a:pt x="376" y="669"/>
                      </a:lnTo>
                      <a:cubicBezTo>
                        <a:pt x="402" y="669"/>
                        <a:pt x="416" y="656"/>
                        <a:pt x="416" y="643"/>
                      </a:cubicBezTo>
                      <a:lnTo>
                        <a:pt x="416" y="469"/>
                      </a:lnTo>
                      <a:cubicBezTo>
                        <a:pt x="416" y="402"/>
                        <a:pt x="349" y="348"/>
                        <a:pt x="282" y="348"/>
                      </a:cubicBezTo>
                      <a:lnTo>
                        <a:pt x="242" y="348"/>
                      </a:lnTo>
                      <a:cubicBezTo>
                        <a:pt x="215" y="348"/>
                        <a:pt x="188" y="335"/>
                        <a:pt x="188" y="308"/>
                      </a:cubicBezTo>
                      <a:cubicBezTo>
                        <a:pt x="228" y="281"/>
                        <a:pt x="255" y="241"/>
                        <a:pt x="268" y="188"/>
                      </a:cubicBezTo>
                      <a:lnTo>
                        <a:pt x="268" y="134"/>
                      </a:lnTo>
                      <a:cubicBezTo>
                        <a:pt x="268" y="67"/>
                        <a:pt x="202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" name="Rectangle 29"/>
          <p:cNvSpPr/>
          <p:nvPr/>
        </p:nvSpPr>
        <p:spPr>
          <a:xfrm>
            <a:off x="1513131" y="2252604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Game Playing</a:t>
            </a:r>
          </a:p>
        </p:txBody>
      </p:sp>
      <p:grpSp>
        <p:nvGrpSpPr>
          <p:cNvPr id="26" name="Google Shape;339;p31"/>
          <p:cNvGrpSpPr/>
          <p:nvPr/>
        </p:nvGrpSpPr>
        <p:grpSpPr>
          <a:xfrm>
            <a:off x="255105" y="3110359"/>
            <a:ext cx="3930528" cy="1002775"/>
            <a:chOff x="4089595" y="1374995"/>
            <a:chExt cx="3930528" cy="1002775"/>
          </a:xfrm>
        </p:grpSpPr>
        <p:sp>
          <p:nvSpPr>
            <p:cNvPr id="33" name="Google Shape;340;p31"/>
            <p:cNvSpPr/>
            <p:nvPr/>
          </p:nvSpPr>
          <p:spPr>
            <a:xfrm>
              <a:off x="5114502" y="1509461"/>
              <a:ext cx="2490945" cy="733844"/>
            </a:xfrm>
            <a:custGeom>
              <a:avLst/>
              <a:gdLst/>
              <a:ahLst/>
              <a:cxnLst/>
              <a:rect l="l" t="t" r="r" b="b"/>
              <a:pathLst>
                <a:path w="13557" h="3922" extrusionOk="0">
                  <a:moveTo>
                    <a:pt x="1" y="0"/>
                  </a:moveTo>
                  <a:lnTo>
                    <a:pt x="1" y="3921"/>
                  </a:lnTo>
                  <a:lnTo>
                    <a:pt x="13556" y="3921"/>
                  </a:lnTo>
                  <a:lnTo>
                    <a:pt x="13556" y="1954"/>
                  </a:lnTo>
                  <a:lnTo>
                    <a:pt x="1355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1;p31"/>
            <p:cNvSpPr/>
            <p:nvPr/>
          </p:nvSpPr>
          <p:spPr>
            <a:xfrm>
              <a:off x="7296199" y="1510758"/>
              <a:ext cx="723924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42;p31"/>
            <p:cNvSpPr/>
            <p:nvPr/>
          </p:nvSpPr>
          <p:spPr>
            <a:xfrm>
              <a:off x="4255469" y="1510758"/>
              <a:ext cx="1097506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35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43;p31"/>
            <p:cNvSpPr/>
            <p:nvPr/>
          </p:nvSpPr>
          <p:spPr>
            <a:xfrm>
              <a:off x="4089595" y="1374995"/>
              <a:ext cx="1157789" cy="10027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44;p31"/>
            <p:cNvSpPr/>
            <p:nvPr/>
          </p:nvSpPr>
          <p:spPr>
            <a:xfrm>
              <a:off x="4217000" y="1485303"/>
              <a:ext cx="902979" cy="7821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45;p31"/>
            <p:cNvGrpSpPr/>
            <p:nvPr/>
          </p:nvGrpSpPr>
          <p:grpSpPr>
            <a:xfrm>
              <a:off x="4409999" y="1616156"/>
              <a:ext cx="516974" cy="520454"/>
              <a:chOff x="5038944" y="1803813"/>
              <a:chExt cx="363281" cy="365705"/>
            </a:xfrm>
          </p:grpSpPr>
          <p:sp>
            <p:nvSpPr>
              <p:cNvPr id="39" name="Google Shape;346;p31"/>
              <p:cNvSpPr/>
              <p:nvPr/>
            </p:nvSpPr>
            <p:spPr>
              <a:xfrm>
                <a:off x="5038944" y="1803813"/>
                <a:ext cx="363281" cy="36570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807" extrusionOk="0">
                    <a:moveTo>
                      <a:pt x="1" y="0"/>
                    </a:moveTo>
                    <a:lnTo>
                      <a:pt x="1" y="1807"/>
                    </a:lnTo>
                    <a:lnTo>
                      <a:pt x="1794" y="1807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" name="Google Shape;347;p31"/>
              <p:cNvGrpSpPr/>
              <p:nvPr/>
            </p:nvGrpSpPr>
            <p:grpSpPr>
              <a:xfrm>
                <a:off x="5076992" y="1894379"/>
                <a:ext cx="287182" cy="184573"/>
                <a:chOff x="5076992" y="1895492"/>
                <a:chExt cx="287182" cy="184573"/>
              </a:xfrm>
            </p:grpSpPr>
            <p:sp>
              <p:nvSpPr>
                <p:cNvPr id="41" name="Google Shape;348;p31"/>
                <p:cNvSpPr/>
                <p:nvPr/>
              </p:nvSpPr>
              <p:spPr>
                <a:xfrm>
                  <a:off x="5144588" y="1895492"/>
                  <a:ext cx="154622" cy="18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2" extrusionOk="0">
                      <a:moveTo>
                        <a:pt x="366" y="1"/>
                      </a:moveTo>
                      <a:cubicBezTo>
                        <a:pt x="270" y="1"/>
                        <a:pt x="202" y="77"/>
                        <a:pt x="202" y="176"/>
                      </a:cubicBezTo>
                      <a:lnTo>
                        <a:pt x="202" y="256"/>
                      </a:lnTo>
                      <a:cubicBezTo>
                        <a:pt x="202" y="323"/>
                        <a:pt x="228" y="377"/>
                        <a:pt x="295" y="417"/>
                      </a:cubicBezTo>
                      <a:cubicBezTo>
                        <a:pt x="295" y="444"/>
                        <a:pt x="268" y="470"/>
                        <a:pt x="228" y="470"/>
                      </a:cubicBezTo>
                      <a:lnTo>
                        <a:pt x="161" y="470"/>
                      </a:lnTo>
                      <a:cubicBezTo>
                        <a:pt x="68" y="470"/>
                        <a:pt x="1" y="551"/>
                        <a:pt x="1" y="644"/>
                      </a:cubicBezTo>
                      <a:lnTo>
                        <a:pt x="1" y="858"/>
                      </a:lnTo>
                      <a:cubicBezTo>
                        <a:pt x="1" y="885"/>
                        <a:pt x="14" y="912"/>
                        <a:pt x="54" y="912"/>
                      </a:cubicBezTo>
                      <a:lnTo>
                        <a:pt x="710" y="912"/>
                      </a:lnTo>
                      <a:cubicBezTo>
                        <a:pt x="737" y="912"/>
                        <a:pt x="764" y="885"/>
                        <a:pt x="764" y="858"/>
                      </a:cubicBezTo>
                      <a:lnTo>
                        <a:pt x="764" y="644"/>
                      </a:lnTo>
                      <a:cubicBezTo>
                        <a:pt x="764" y="551"/>
                        <a:pt x="683" y="470"/>
                        <a:pt x="590" y="470"/>
                      </a:cubicBezTo>
                      <a:lnTo>
                        <a:pt x="523" y="470"/>
                      </a:lnTo>
                      <a:cubicBezTo>
                        <a:pt x="496" y="470"/>
                        <a:pt x="456" y="444"/>
                        <a:pt x="456" y="417"/>
                      </a:cubicBezTo>
                      <a:cubicBezTo>
                        <a:pt x="523" y="377"/>
                        <a:pt x="563" y="323"/>
                        <a:pt x="563" y="256"/>
                      </a:cubicBezTo>
                      <a:lnTo>
                        <a:pt x="563" y="176"/>
                      </a:lnTo>
                      <a:cubicBezTo>
                        <a:pt x="563" y="82"/>
                        <a:pt x="483" y="2"/>
                        <a:pt x="389" y="2"/>
                      </a:cubicBezTo>
                      <a:cubicBezTo>
                        <a:pt x="381" y="1"/>
                        <a:pt x="373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349;p31"/>
                <p:cNvSpPr/>
                <p:nvPr/>
              </p:nvSpPr>
              <p:spPr>
                <a:xfrm>
                  <a:off x="5076992" y="1912087"/>
                  <a:ext cx="84192" cy="13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83" extrusionOk="0">
                      <a:moveTo>
                        <a:pt x="295" y="0"/>
                      </a:moveTo>
                      <a:cubicBezTo>
                        <a:pt x="214" y="0"/>
                        <a:pt x="147" y="54"/>
                        <a:pt x="161" y="134"/>
                      </a:cubicBezTo>
                      <a:lnTo>
                        <a:pt x="161" y="188"/>
                      </a:lnTo>
                      <a:cubicBezTo>
                        <a:pt x="161" y="241"/>
                        <a:pt x="188" y="281"/>
                        <a:pt x="228" y="308"/>
                      </a:cubicBezTo>
                      <a:cubicBezTo>
                        <a:pt x="228" y="335"/>
                        <a:pt x="201" y="348"/>
                        <a:pt x="174" y="348"/>
                      </a:cubicBezTo>
                      <a:lnTo>
                        <a:pt x="134" y="348"/>
                      </a:lnTo>
                      <a:cubicBezTo>
                        <a:pt x="54" y="348"/>
                        <a:pt x="0" y="402"/>
                        <a:pt x="0" y="482"/>
                      </a:cubicBezTo>
                      <a:lnTo>
                        <a:pt x="0" y="643"/>
                      </a:lnTo>
                      <a:cubicBezTo>
                        <a:pt x="0" y="669"/>
                        <a:pt x="14" y="683"/>
                        <a:pt x="40" y="683"/>
                      </a:cubicBezTo>
                      <a:lnTo>
                        <a:pt x="268" y="683"/>
                      </a:lnTo>
                      <a:lnTo>
                        <a:pt x="268" y="562"/>
                      </a:lnTo>
                      <a:cubicBezTo>
                        <a:pt x="268" y="469"/>
                        <a:pt x="321" y="388"/>
                        <a:pt x="402" y="348"/>
                      </a:cubicBezTo>
                      <a:cubicBezTo>
                        <a:pt x="375" y="348"/>
                        <a:pt x="348" y="335"/>
                        <a:pt x="348" y="308"/>
                      </a:cubicBezTo>
                      <a:cubicBezTo>
                        <a:pt x="388" y="281"/>
                        <a:pt x="415" y="241"/>
                        <a:pt x="415" y="188"/>
                      </a:cubicBezTo>
                      <a:lnTo>
                        <a:pt x="415" y="134"/>
                      </a:lnTo>
                      <a:cubicBezTo>
                        <a:pt x="415" y="67"/>
                        <a:pt x="362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350;p31"/>
                <p:cNvSpPr/>
                <p:nvPr/>
              </p:nvSpPr>
              <p:spPr>
                <a:xfrm>
                  <a:off x="5279983" y="1912087"/>
                  <a:ext cx="84192" cy="135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70" extrusionOk="0">
                      <a:moveTo>
                        <a:pt x="135" y="0"/>
                      </a:moveTo>
                      <a:cubicBezTo>
                        <a:pt x="68" y="0"/>
                        <a:pt x="1" y="54"/>
                        <a:pt x="1" y="134"/>
                      </a:cubicBezTo>
                      <a:lnTo>
                        <a:pt x="1" y="188"/>
                      </a:lnTo>
                      <a:cubicBezTo>
                        <a:pt x="1" y="241"/>
                        <a:pt x="28" y="281"/>
                        <a:pt x="68" y="308"/>
                      </a:cubicBezTo>
                      <a:cubicBezTo>
                        <a:pt x="68" y="335"/>
                        <a:pt x="41" y="348"/>
                        <a:pt x="28" y="348"/>
                      </a:cubicBezTo>
                      <a:lnTo>
                        <a:pt x="14" y="348"/>
                      </a:lnTo>
                      <a:cubicBezTo>
                        <a:pt x="95" y="388"/>
                        <a:pt x="148" y="469"/>
                        <a:pt x="148" y="562"/>
                      </a:cubicBezTo>
                      <a:lnTo>
                        <a:pt x="148" y="669"/>
                      </a:lnTo>
                      <a:lnTo>
                        <a:pt x="376" y="669"/>
                      </a:lnTo>
                      <a:cubicBezTo>
                        <a:pt x="402" y="669"/>
                        <a:pt x="416" y="656"/>
                        <a:pt x="416" y="643"/>
                      </a:cubicBezTo>
                      <a:lnTo>
                        <a:pt x="416" y="469"/>
                      </a:lnTo>
                      <a:cubicBezTo>
                        <a:pt x="416" y="402"/>
                        <a:pt x="349" y="348"/>
                        <a:pt x="282" y="348"/>
                      </a:cubicBezTo>
                      <a:lnTo>
                        <a:pt x="242" y="348"/>
                      </a:lnTo>
                      <a:cubicBezTo>
                        <a:pt x="215" y="348"/>
                        <a:pt x="188" y="335"/>
                        <a:pt x="188" y="308"/>
                      </a:cubicBezTo>
                      <a:cubicBezTo>
                        <a:pt x="228" y="281"/>
                        <a:pt x="255" y="241"/>
                        <a:pt x="268" y="188"/>
                      </a:cubicBezTo>
                      <a:lnTo>
                        <a:pt x="268" y="134"/>
                      </a:lnTo>
                      <a:cubicBezTo>
                        <a:pt x="268" y="67"/>
                        <a:pt x="202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" name="Rectangle 43"/>
          <p:cNvSpPr/>
          <p:nvPr/>
        </p:nvSpPr>
        <p:spPr>
          <a:xfrm>
            <a:off x="1513131" y="3404201"/>
            <a:ext cx="2241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Speech Recognition</a:t>
            </a:r>
          </a:p>
        </p:txBody>
      </p:sp>
      <p:grpSp>
        <p:nvGrpSpPr>
          <p:cNvPr id="40" name="Google Shape;339;p31"/>
          <p:cNvGrpSpPr/>
          <p:nvPr/>
        </p:nvGrpSpPr>
        <p:grpSpPr>
          <a:xfrm>
            <a:off x="255105" y="4250667"/>
            <a:ext cx="3930527" cy="1002775"/>
            <a:chOff x="4089595" y="1374995"/>
            <a:chExt cx="3788057" cy="1002775"/>
          </a:xfrm>
        </p:grpSpPr>
        <p:sp>
          <p:nvSpPr>
            <p:cNvPr id="47" name="Google Shape;340;p31"/>
            <p:cNvSpPr/>
            <p:nvPr/>
          </p:nvSpPr>
          <p:spPr>
            <a:xfrm>
              <a:off x="5114502" y="1509461"/>
              <a:ext cx="2490945" cy="733844"/>
            </a:xfrm>
            <a:custGeom>
              <a:avLst/>
              <a:gdLst/>
              <a:ahLst/>
              <a:cxnLst/>
              <a:rect l="l" t="t" r="r" b="b"/>
              <a:pathLst>
                <a:path w="13557" h="3922" extrusionOk="0">
                  <a:moveTo>
                    <a:pt x="1" y="0"/>
                  </a:moveTo>
                  <a:lnTo>
                    <a:pt x="1" y="3921"/>
                  </a:lnTo>
                  <a:lnTo>
                    <a:pt x="13556" y="3921"/>
                  </a:lnTo>
                  <a:lnTo>
                    <a:pt x="13556" y="1954"/>
                  </a:lnTo>
                  <a:lnTo>
                    <a:pt x="1355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1;p31"/>
            <p:cNvSpPr/>
            <p:nvPr/>
          </p:nvSpPr>
          <p:spPr>
            <a:xfrm>
              <a:off x="7296198" y="1510758"/>
              <a:ext cx="581454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2;p31"/>
            <p:cNvSpPr/>
            <p:nvPr/>
          </p:nvSpPr>
          <p:spPr>
            <a:xfrm>
              <a:off x="4255469" y="1510758"/>
              <a:ext cx="1097506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35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3;p31"/>
            <p:cNvSpPr/>
            <p:nvPr/>
          </p:nvSpPr>
          <p:spPr>
            <a:xfrm>
              <a:off x="4089595" y="1374995"/>
              <a:ext cx="1157789" cy="10027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4;p31"/>
            <p:cNvSpPr/>
            <p:nvPr/>
          </p:nvSpPr>
          <p:spPr>
            <a:xfrm>
              <a:off x="4217000" y="1485303"/>
              <a:ext cx="902979" cy="7821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345;p31"/>
            <p:cNvGrpSpPr/>
            <p:nvPr/>
          </p:nvGrpSpPr>
          <p:grpSpPr>
            <a:xfrm>
              <a:off x="4409999" y="1616156"/>
              <a:ext cx="516974" cy="520454"/>
              <a:chOff x="5038944" y="1803813"/>
              <a:chExt cx="363281" cy="365705"/>
            </a:xfrm>
          </p:grpSpPr>
          <p:sp>
            <p:nvSpPr>
              <p:cNvPr id="53" name="Google Shape;346;p31"/>
              <p:cNvSpPr/>
              <p:nvPr/>
            </p:nvSpPr>
            <p:spPr>
              <a:xfrm>
                <a:off x="5038944" y="1803813"/>
                <a:ext cx="363281" cy="36570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807" extrusionOk="0">
                    <a:moveTo>
                      <a:pt x="1" y="0"/>
                    </a:moveTo>
                    <a:lnTo>
                      <a:pt x="1" y="1807"/>
                    </a:lnTo>
                    <a:lnTo>
                      <a:pt x="1794" y="1807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" name="Google Shape;347;p31"/>
              <p:cNvGrpSpPr/>
              <p:nvPr/>
            </p:nvGrpSpPr>
            <p:grpSpPr>
              <a:xfrm>
                <a:off x="5076992" y="1894379"/>
                <a:ext cx="287182" cy="184573"/>
                <a:chOff x="5076992" y="1895492"/>
                <a:chExt cx="287182" cy="184573"/>
              </a:xfrm>
            </p:grpSpPr>
            <p:sp>
              <p:nvSpPr>
                <p:cNvPr id="55" name="Google Shape;348;p31"/>
                <p:cNvSpPr/>
                <p:nvPr/>
              </p:nvSpPr>
              <p:spPr>
                <a:xfrm>
                  <a:off x="5144588" y="1895492"/>
                  <a:ext cx="154622" cy="18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2" extrusionOk="0">
                      <a:moveTo>
                        <a:pt x="366" y="1"/>
                      </a:moveTo>
                      <a:cubicBezTo>
                        <a:pt x="270" y="1"/>
                        <a:pt x="202" y="77"/>
                        <a:pt x="202" y="176"/>
                      </a:cubicBezTo>
                      <a:lnTo>
                        <a:pt x="202" y="256"/>
                      </a:lnTo>
                      <a:cubicBezTo>
                        <a:pt x="202" y="323"/>
                        <a:pt x="228" y="377"/>
                        <a:pt x="295" y="417"/>
                      </a:cubicBezTo>
                      <a:cubicBezTo>
                        <a:pt x="295" y="444"/>
                        <a:pt x="268" y="470"/>
                        <a:pt x="228" y="470"/>
                      </a:cubicBezTo>
                      <a:lnTo>
                        <a:pt x="161" y="470"/>
                      </a:lnTo>
                      <a:cubicBezTo>
                        <a:pt x="68" y="470"/>
                        <a:pt x="1" y="551"/>
                        <a:pt x="1" y="644"/>
                      </a:cubicBezTo>
                      <a:lnTo>
                        <a:pt x="1" y="858"/>
                      </a:lnTo>
                      <a:cubicBezTo>
                        <a:pt x="1" y="885"/>
                        <a:pt x="14" y="912"/>
                        <a:pt x="54" y="912"/>
                      </a:cubicBezTo>
                      <a:lnTo>
                        <a:pt x="710" y="912"/>
                      </a:lnTo>
                      <a:cubicBezTo>
                        <a:pt x="737" y="912"/>
                        <a:pt x="764" y="885"/>
                        <a:pt x="764" y="858"/>
                      </a:cubicBezTo>
                      <a:lnTo>
                        <a:pt x="764" y="644"/>
                      </a:lnTo>
                      <a:cubicBezTo>
                        <a:pt x="764" y="551"/>
                        <a:pt x="683" y="470"/>
                        <a:pt x="590" y="470"/>
                      </a:cubicBezTo>
                      <a:lnTo>
                        <a:pt x="523" y="470"/>
                      </a:lnTo>
                      <a:cubicBezTo>
                        <a:pt x="496" y="470"/>
                        <a:pt x="456" y="444"/>
                        <a:pt x="456" y="417"/>
                      </a:cubicBezTo>
                      <a:cubicBezTo>
                        <a:pt x="523" y="377"/>
                        <a:pt x="563" y="323"/>
                        <a:pt x="563" y="256"/>
                      </a:cubicBezTo>
                      <a:lnTo>
                        <a:pt x="563" y="176"/>
                      </a:lnTo>
                      <a:cubicBezTo>
                        <a:pt x="563" y="82"/>
                        <a:pt x="483" y="2"/>
                        <a:pt x="389" y="2"/>
                      </a:cubicBezTo>
                      <a:cubicBezTo>
                        <a:pt x="381" y="1"/>
                        <a:pt x="373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349;p31"/>
                <p:cNvSpPr/>
                <p:nvPr/>
              </p:nvSpPr>
              <p:spPr>
                <a:xfrm>
                  <a:off x="5076992" y="1912087"/>
                  <a:ext cx="84192" cy="13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83" extrusionOk="0">
                      <a:moveTo>
                        <a:pt x="295" y="0"/>
                      </a:moveTo>
                      <a:cubicBezTo>
                        <a:pt x="214" y="0"/>
                        <a:pt x="147" y="54"/>
                        <a:pt x="161" y="134"/>
                      </a:cubicBezTo>
                      <a:lnTo>
                        <a:pt x="161" y="188"/>
                      </a:lnTo>
                      <a:cubicBezTo>
                        <a:pt x="161" y="241"/>
                        <a:pt x="188" y="281"/>
                        <a:pt x="228" y="308"/>
                      </a:cubicBezTo>
                      <a:cubicBezTo>
                        <a:pt x="228" y="335"/>
                        <a:pt x="201" y="348"/>
                        <a:pt x="174" y="348"/>
                      </a:cubicBezTo>
                      <a:lnTo>
                        <a:pt x="134" y="348"/>
                      </a:lnTo>
                      <a:cubicBezTo>
                        <a:pt x="54" y="348"/>
                        <a:pt x="0" y="402"/>
                        <a:pt x="0" y="482"/>
                      </a:cubicBezTo>
                      <a:lnTo>
                        <a:pt x="0" y="643"/>
                      </a:lnTo>
                      <a:cubicBezTo>
                        <a:pt x="0" y="669"/>
                        <a:pt x="14" y="683"/>
                        <a:pt x="40" y="683"/>
                      </a:cubicBezTo>
                      <a:lnTo>
                        <a:pt x="268" y="683"/>
                      </a:lnTo>
                      <a:lnTo>
                        <a:pt x="268" y="562"/>
                      </a:lnTo>
                      <a:cubicBezTo>
                        <a:pt x="268" y="469"/>
                        <a:pt x="321" y="388"/>
                        <a:pt x="402" y="348"/>
                      </a:cubicBezTo>
                      <a:cubicBezTo>
                        <a:pt x="375" y="348"/>
                        <a:pt x="348" y="335"/>
                        <a:pt x="348" y="308"/>
                      </a:cubicBezTo>
                      <a:cubicBezTo>
                        <a:pt x="388" y="281"/>
                        <a:pt x="415" y="241"/>
                        <a:pt x="415" y="188"/>
                      </a:cubicBezTo>
                      <a:lnTo>
                        <a:pt x="415" y="134"/>
                      </a:lnTo>
                      <a:cubicBezTo>
                        <a:pt x="415" y="67"/>
                        <a:pt x="362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350;p31"/>
                <p:cNvSpPr/>
                <p:nvPr/>
              </p:nvSpPr>
              <p:spPr>
                <a:xfrm>
                  <a:off x="5279983" y="1912087"/>
                  <a:ext cx="84192" cy="135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70" extrusionOk="0">
                      <a:moveTo>
                        <a:pt x="135" y="0"/>
                      </a:moveTo>
                      <a:cubicBezTo>
                        <a:pt x="68" y="0"/>
                        <a:pt x="1" y="54"/>
                        <a:pt x="1" y="134"/>
                      </a:cubicBezTo>
                      <a:lnTo>
                        <a:pt x="1" y="188"/>
                      </a:lnTo>
                      <a:cubicBezTo>
                        <a:pt x="1" y="241"/>
                        <a:pt x="28" y="281"/>
                        <a:pt x="68" y="308"/>
                      </a:cubicBezTo>
                      <a:cubicBezTo>
                        <a:pt x="68" y="335"/>
                        <a:pt x="41" y="348"/>
                        <a:pt x="28" y="348"/>
                      </a:cubicBezTo>
                      <a:lnTo>
                        <a:pt x="14" y="348"/>
                      </a:lnTo>
                      <a:cubicBezTo>
                        <a:pt x="95" y="388"/>
                        <a:pt x="148" y="469"/>
                        <a:pt x="148" y="562"/>
                      </a:cubicBezTo>
                      <a:lnTo>
                        <a:pt x="148" y="669"/>
                      </a:lnTo>
                      <a:lnTo>
                        <a:pt x="376" y="669"/>
                      </a:lnTo>
                      <a:cubicBezTo>
                        <a:pt x="402" y="669"/>
                        <a:pt x="416" y="656"/>
                        <a:pt x="416" y="643"/>
                      </a:cubicBezTo>
                      <a:lnTo>
                        <a:pt x="416" y="469"/>
                      </a:lnTo>
                      <a:cubicBezTo>
                        <a:pt x="416" y="402"/>
                        <a:pt x="349" y="348"/>
                        <a:pt x="282" y="348"/>
                      </a:cubicBezTo>
                      <a:lnTo>
                        <a:pt x="242" y="348"/>
                      </a:lnTo>
                      <a:cubicBezTo>
                        <a:pt x="215" y="348"/>
                        <a:pt x="188" y="335"/>
                        <a:pt x="188" y="308"/>
                      </a:cubicBezTo>
                      <a:cubicBezTo>
                        <a:pt x="228" y="281"/>
                        <a:pt x="255" y="241"/>
                        <a:pt x="268" y="188"/>
                      </a:cubicBezTo>
                      <a:lnTo>
                        <a:pt x="268" y="134"/>
                      </a:lnTo>
                      <a:cubicBezTo>
                        <a:pt x="268" y="67"/>
                        <a:pt x="202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8" name="Rectangle 57"/>
          <p:cNvSpPr/>
          <p:nvPr/>
        </p:nvSpPr>
        <p:spPr>
          <a:xfrm>
            <a:off x="1515644" y="4386430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Understanding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Natural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Language</a:t>
            </a:r>
          </a:p>
        </p:txBody>
      </p:sp>
      <p:grpSp>
        <p:nvGrpSpPr>
          <p:cNvPr id="54" name="Google Shape;339;p31"/>
          <p:cNvGrpSpPr/>
          <p:nvPr/>
        </p:nvGrpSpPr>
        <p:grpSpPr>
          <a:xfrm>
            <a:off x="255105" y="5297333"/>
            <a:ext cx="3930527" cy="1002775"/>
            <a:chOff x="4089595" y="1374995"/>
            <a:chExt cx="3788057" cy="1002775"/>
          </a:xfrm>
        </p:grpSpPr>
        <p:sp>
          <p:nvSpPr>
            <p:cNvPr id="61" name="Google Shape;340;p31"/>
            <p:cNvSpPr/>
            <p:nvPr/>
          </p:nvSpPr>
          <p:spPr>
            <a:xfrm>
              <a:off x="5114502" y="1509461"/>
              <a:ext cx="2490945" cy="733844"/>
            </a:xfrm>
            <a:custGeom>
              <a:avLst/>
              <a:gdLst/>
              <a:ahLst/>
              <a:cxnLst/>
              <a:rect l="l" t="t" r="r" b="b"/>
              <a:pathLst>
                <a:path w="13557" h="3922" extrusionOk="0">
                  <a:moveTo>
                    <a:pt x="1" y="0"/>
                  </a:moveTo>
                  <a:lnTo>
                    <a:pt x="1" y="3921"/>
                  </a:lnTo>
                  <a:lnTo>
                    <a:pt x="13556" y="3921"/>
                  </a:lnTo>
                  <a:lnTo>
                    <a:pt x="13556" y="1954"/>
                  </a:lnTo>
                  <a:lnTo>
                    <a:pt x="1355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1;p31"/>
            <p:cNvSpPr/>
            <p:nvPr/>
          </p:nvSpPr>
          <p:spPr>
            <a:xfrm>
              <a:off x="7296198" y="1510758"/>
              <a:ext cx="581454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2;p31"/>
            <p:cNvSpPr/>
            <p:nvPr/>
          </p:nvSpPr>
          <p:spPr>
            <a:xfrm>
              <a:off x="4255469" y="1510758"/>
              <a:ext cx="1097506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35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3;p31"/>
            <p:cNvSpPr/>
            <p:nvPr/>
          </p:nvSpPr>
          <p:spPr>
            <a:xfrm>
              <a:off x="4089595" y="1374995"/>
              <a:ext cx="1157789" cy="10027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4;p31"/>
            <p:cNvSpPr/>
            <p:nvPr/>
          </p:nvSpPr>
          <p:spPr>
            <a:xfrm>
              <a:off x="4217000" y="1485303"/>
              <a:ext cx="902979" cy="7821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345;p31"/>
            <p:cNvGrpSpPr/>
            <p:nvPr/>
          </p:nvGrpSpPr>
          <p:grpSpPr>
            <a:xfrm>
              <a:off x="4409999" y="1616156"/>
              <a:ext cx="516974" cy="520454"/>
              <a:chOff x="5038944" y="1803813"/>
              <a:chExt cx="363281" cy="365705"/>
            </a:xfrm>
          </p:grpSpPr>
          <p:sp>
            <p:nvSpPr>
              <p:cNvPr id="67" name="Google Shape;346;p31"/>
              <p:cNvSpPr/>
              <p:nvPr/>
            </p:nvSpPr>
            <p:spPr>
              <a:xfrm>
                <a:off x="5038944" y="1803813"/>
                <a:ext cx="363281" cy="36570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807" extrusionOk="0">
                    <a:moveTo>
                      <a:pt x="1" y="0"/>
                    </a:moveTo>
                    <a:lnTo>
                      <a:pt x="1" y="1807"/>
                    </a:lnTo>
                    <a:lnTo>
                      <a:pt x="1794" y="1807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" name="Google Shape;347;p31"/>
              <p:cNvGrpSpPr/>
              <p:nvPr/>
            </p:nvGrpSpPr>
            <p:grpSpPr>
              <a:xfrm>
                <a:off x="5076992" y="1894379"/>
                <a:ext cx="287182" cy="184573"/>
                <a:chOff x="5076992" y="1895492"/>
                <a:chExt cx="287182" cy="184573"/>
              </a:xfrm>
            </p:grpSpPr>
            <p:sp>
              <p:nvSpPr>
                <p:cNvPr id="69" name="Google Shape;348;p31"/>
                <p:cNvSpPr/>
                <p:nvPr/>
              </p:nvSpPr>
              <p:spPr>
                <a:xfrm>
                  <a:off x="5144588" y="1895492"/>
                  <a:ext cx="154622" cy="18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2" extrusionOk="0">
                      <a:moveTo>
                        <a:pt x="366" y="1"/>
                      </a:moveTo>
                      <a:cubicBezTo>
                        <a:pt x="270" y="1"/>
                        <a:pt x="202" y="77"/>
                        <a:pt x="202" y="176"/>
                      </a:cubicBezTo>
                      <a:lnTo>
                        <a:pt x="202" y="256"/>
                      </a:lnTo>
                      <a:cubicBezTo>
                        <a:pt x="202" y="323"/>
                        <a:pt x="228" y="377"/>
                        <a:pt x="295" y="417"/>
                      </a:cubicBezTo>
                      <a:cubicBezTo>
                        <a:pt x="295" y="444"/>
                        <a:pt x="268" y="470"/>
                        <a:pt x="228" y="470"/>
                      </a:cubicBezTo>
                      <a:lnTo>
                        <a:pt x="161" y="470"/>
                      </a:lnTo>
                      <a:cubicBezTo>
                        <a:pt x="68" y="470"/>
                        <a:pt x="1" y="551"/>
                        <a:pt x="1" y="644"/>
                      </a:cubicBezTo>
                      <a:lnTo>
                        <a:pt x="1" y="858"/>
                      </a:lnTo>
                      <a:cubicBezTo>
                        <a:pt x="1" y="885"/>
                        <a:pt x="14" y="912"/>
                        <a:pt x="54" y="912"/>
                      </a:cubicBezTo>
                      <a:lnTo>
                        <a:pt x="710" y="912"/>
                      </a:lnTo>
                      <a:cubicBezTo>
                        <a:pt x="737" y="912"/>
                        <a:pt x="764" y="885"/>
                        <a:pt x="764" y="858"/>
                      </a:cubicBezTo>
                      <a:lnTo>
                        <a:pt x="764" y="644"/>
                      </a:lnTo>
                      <a:cubicBezTo>
                        <a:pt x="764" y="551"/>
                        <a:pt x="683" y="470"/>
                        <a:pt x="590" y="470"/>
                      </a:cubicBezTo>
                      <a:lnTo>
                        <a:pt x="523" y="470"/>
                      </a:lnTo>
                      <a:cubicBezTo>
                        <a:pt x="496" y="470"/>
                        <a:pt x="456" y="444"/>
                        <a:pt x="456" y="417"/>
                      </a:cubicBezTo>
                      <a:cubicBezTo>
                        <a:pt x="523" y="377"/>
                        <a:pt x="563" y="323"/>
                        <a:pt x="563" y="256"/>
                      </a:cubicBezTo>
                      <a:lnTo>
                        <a:pt x="563" y="176"/>
                      </a:lnTo>
                      <a:cubicBezTo>
                        <a:pt x="563" y="82"/>
                        <a:pt x="483" y="2"/>
                        <a:pt x="389" y="2"/>
                      </a:cubicBezTo>
                      <a:cubicBezTo>
                        <a:pt x="381" y="1"/>
                        <a:pt x="373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49;p31"/>
                <p:cNvSpPr/>
                <p:nvPr/>
              </p:nvSpPr>
              <p:spPr>
                <a:xfrm>
                  <a:off x="5076992" y="1912087"/>
                  <a:ext cx="84192" cy="13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83" extrusionOk="0">
                      <a:moveTo>
                        <a:pt x="295" y="0"/>
                      </a:moveTo>
                      <a:cubicBezTo>
                        <a:pt x="214" y="0"/>
                        <a:pt x="147" y="54"/>
                        <a:pt x="161" y="134"/>
                      </a:cubicBezTo>
                      <a:lnTo>
                        <a:pt x="161" y="188"/>
                      </a:lnTo>
                      <a:cubicBezTo>
                        <a:pt x="161" y="241"/>
                        <a:pt x="188" y="281"/>
                        <a:pt x="228" y="308"/>
                      </a:cubicBezTo>
                      <a:cubicBezTo>
                        <a:pt x="228" y="335"/>
                        <a:pt x="201" y="348"/>
                        <a:pt x="174" y="348"/>
                      </a:cubicBezTo>
                      <a:lnTo>
                        <a:pt x="134" y="348"/>
                      </a:lnTo>
                      <a:cubicBezTo>
                        <a:pt x="54" y="348"/>
                        <a:pt x="0" y="402"/>
                        <a:pt x="0" y="482"/>
                      </a:cubicBezTo>
                      <a:lnTo>
                        <a:pt x="0" y="643"/>
                      </a:lnTo>
                      <a:cubicBezTo>
                        <a:pt x="0" y="669"/>
                        <a:pt x="14" y="683"/>
                        <a:pt x="40" y="683"/>
                      </a:cubicBezTo>
                      <a:lnTo>
                        <a:pt x="268" y="683"/>
                      </a:lnTo>
                      <a:lnTo>
                        <a:pt x="268" y="562"/>
                      </a:lnTo>
                      <a:cubicBezTo>
                        <a:pt x="268" y="469"/>
                        <a:pt x="321" y="388"/>
                        <a:pt x="402" y="348"/>
                      </a:cubicBezTo>
                      <a:cubicBezTo>
                        <a:pt x="375" y="348"/>
                        <a:pt x="348" y="335"/>
                        <a:pt x="348" y="308"/>
                      </a:cubicBezTo>
                      <a:cubicBezTo>
                        <a:pt x="388" y="281"/>
                        <a:pt x="415" y="241"/>
                        <a:pt x="415" y="188"/>
                      </a:cubicBezTo>
                      <a:lnTo>
                        <a:pt x="415" y="134"/>
                      </a:lnTo>
                      <a:cubicBezTo>
                        <a:pt x="415" y="67"/>
                        <a:pt x="362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350;p31"/>
                <p:cNvSpPr/>
                <p:nvPr/>
              </p:nvSpPr>
              <p:spPr>
                <a:xfrm>
                  <a:off x="5279983" y="1912087"/>
                  <a:ext cx="84192" cy="135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70" extrusionOk="0">
                      <a:moveTo>
                        <a:pt x="135" y="0"/>
                      </a:moveTo>
                      <a:cubicBezTo>
                        <a:pt x="68" y="0"/>
                        <a:pt x="1" y="54"/>
                        <a:pt x="1" y="134"/>
                      </a:cubicBezTo>
                      <a:lnTo>
                        <a:pt x="1" y="188"/>
                      </a:lnTo>
                      <a:cubicBezTo>
                        <a:pt x="1" y="241"/>
                        <a:pt x="28" y="281"/>
                        <a:pt x="68" y="308"/>
                      </a:cubicBezTo>
                      <a:cubicBezTo>
                        <a:pt x="68" y="335"/>
                        <a:pt x="41" y="348"/>
                        <a:pt x="28" y="348"/>
                      </a:cubicBezTo>
                      <a:lnTo>
                        <a:pt x="14" y="348"/>
                      </a:lnTo>
                      <a:cubicBezTo>
                        <a:pt x="95" y="388"/>
                        <a:pt x="148" y="469"/>
                        <a:pt x="148" y="562"/>
                      </a:cubicBezTo>
                      <a:lnTo>
                        <a:pt x="148" y="669"/>
                      </a:lnTo>
                      <a:lnTo>
                        <a:pt x="376" y="669"/>
                      </a:lnTo>
                      <a:cubicBezTo>
                        <a:pt x="402" y="669"/>
                        <a:pt x="416" y="656"/>
                        <a:pt x="416" y="643"/>
                      </a:cubicBezTo>
                      <a:lnTo>
                        <a:pt x="416" y="469"/>
                      </a:lnTo>
                      <a:cubicBezTo>
                        <a:pt x="416" y="402"/>
                        <a:pt x="349" y="348"/>
                        <a:pt x="282" y="348"/>
                      </a:cubicBezTo>
                      <a:lnTo>
                        <a:pt x="242" y="348"/>
                      </a:lnTo>
                      <a:cubicBezTo>
                        <a:pt x="215" y="348"/>
                        <a:pt x="188" y="335"/>
                        <a:pt x="188" y="308"/>
                      </a:cubicBezTo>
                      <a:cubicBezTo>
                        <a:pt x="228" y="281"/>
                        <a:pt x="255" y="241"/>
                        <a:pt x="268" y="188"/>
                      </a:cubicBezTo>
                      <a:lnTo>
                        <a:pt x="268" y="134"/>
                      </a:lnTo>
                      <a:cubicBezTo>
                        <a:pt x="268" y="67"/>
                        <a:pt x="202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1515644" y="5598666"/>
            <a:ext cx="1935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Computer Vision</a:t>
            </a:r>
          </a:p>
        </p:txBody>
      </p:sp>
      <p:sp>
        <p:nvSpPr>
          <p:cNvPr id="74" name="Google Shape;263;p28"/>
          <p:cNvSpPr/>
          <p:nvPr/>
        </p:nvSpPr>
        <p:spPr>
          <a:xfrm>
            <a:off x="346509" y="154004"/>
            <a:ext cx="629374" cy="577516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62;p28"/>
          <p:cNvSpPr/>
          <p:nvPr/>
        </p:nvSpPr>
        <p:spPr>
          <a:xfrm>
            <a:off x="975742" y="188516"/>
            <a:ext cx="1931089" cy="528048"/>
          </a:xfrm>
          <a:custGeom>
            <a:avLst/>
            <a:gdLst/>
            <a:ahLst/>
            <a:cxnLst/>
            <a:rect l="l" t="t" r="r" b="b"/>
            <a:pathLst>
              <a:path w="13557" h="3922" extrusionOk="0">
                <a:moveTo>
                  <a:pt x="1" y="0"/>
                </a:moveTo>
                <a:lnTo>
                  <a:pt x="1" y="3921"/>
                </a:lnTo>
                <a:lnTo>
                  <a:pt x="13556" y="3921"/>
                </a:lnTo>
                <a:lnTo>
                  <a:pt x="13556" y="1954"/>
                </a:lnTo>
                <a:lnTo>
                  <a:pt x="1355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latin typeface="Agency FB" pitchFamily="34" charset="0"/>
                <a:cs typeface="Times New Roman" pitchFamily="18" charset="0"/>
              </a:rPr>
              <a:t>Avenues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oogle Shape;339;p31"/>
          <p:cNvGrpSpPr/>
          <p:nvPr/>
        </p:nvGrpSpPr>
        <p:grpSpPr>
          <a:xfrm>
            <a:off x="5827980" y="792353"/>
            <a:ext cx="3930528" cy="1002775"/>
            <a:chOff x="4089595" y="1374995"/>
            <a:chExt cx="3930528" cy="1002775"/>
          </a:xfrm>
        </p:grpSpPr>
        <p:sp>
          <p:nvSpPr>
            <p:cNvPr id="77" name="Google Shape;340;p31"/>
            <p:cNvSpPr/>
            <p:nvPr/>
          </p:nvSpPr>
          <p:spPr>
            <a:xfrm>
              <a:off x="5114502" y="1509461"/>
              <a:ext cx="2490945" cy="733844"/>
            </a:xfrm>
            <a:custGeom>
              <a:avLst/>
              <a:gdLst/>
              <a:ahLst/>
              <a:cxnLst/>
              <a:rect l="l" t="t" r="r" b="b"/>
              <a:pathLst>
                <a:path w="13557" h="3922" extrusionOk="0">
                  <a:moveTo>
                    <a:pt x="1" y="0"/>
                  </a:moveTo>
                  <a:lnTo>
                    <a:pt x="1" y="3921"/>
                  </a:lnTo>
                  <a:lnTo>
                    <a:pt x="13556" y="3921"/>
                  </a:lnTo>
                  <a:lnTo>
                    <a:pt x="13556" y="1954"/>
                  </a:lnTo>
                  <a:lnTo>
                    <a:pt x="1355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1;p31"/>
            <p:cNvSpPr/>
            <p:nvPr/>
          </p:nvSpPr>
          <p:spPr>
            <a:xfrm>
              <a:off x="7296199" y="1510758"/>
              <a:ext cx="723924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2;p31"/>
            <p:cNvSpPr/>
            <p:nvPr/>
          </p:nvSpPr>
          <p:spPr>
            <a:xfrm>
              <a:off x="4255469" y="1510758"/>
              <a:ext cx="1097506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35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3;p31"/>
            <p:cNvSpPr/>
            <p:nvPr/>
          </p:nvSpPr>
          <p:spPr>
            <a:xfrm>
              <a:off x="4089595" y="1374995"/>
              <a:ext cx="1157789" cy="10027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4;p31"/>
            <p:cNvSpPr/>
            <p:nvPr/>
          </p:nvSpPr>
          <p:spPr>
            <a:xfrm>
              <a:off x="4217000" y="1485303"/>
              <a:ext cx="902979" cy="7821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345;p31"/>
            <p:cNvGrpSpPr/>
            <p:nvPr/>
          </p:nvGrpSpPr>
          <p:grpSpPr>
            <a:xfrm>
              <a:off x="4409999" y="1616156"/>
              <a:ext cx="516974" cy="520454"/>
              <a:chOff x="5038944" y="1803813"/>
              <a:chExt cx="363281" cy="365705"/>
            </a:xfrm>
          </p:grpSpPr>
          <p:sp>
            <p:nvSpPr>
              <p:cNvPr id="83" name="Google Shape;346;p31"/>
              <p:cNvSpPr/>
              <p:nvPr/>
            </p:nvSpPr>
            <p:spPr>
              <a:xfrm>
                <a:off x="5038944" y="1803813"/>
                <a:ext cx="363281" cy="36570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807" extrusionOk="0">
                    <a:moveTo>
                      <a:pt x="1" y="0"/>
                    </a:moveTo>
                    <a:lnTo>
                      <a:pt x="1" y="1807"/>
                    </a:lnTo>
                    <a:lnTo>
                      <a:pt x="1794" y="1807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347;p31"/>
              <p:cNvGrpSpPr/>
              <p:nvPr/>
            </p:nvGrpSpPr>
            <p:grpSpPr>
              <a:xfrm>
                <a:off x="5076992" y="1894379"/>
                <a:ext cx="287183" cy="184573"/>
                <a:chOff x="5076992" y="1895492"/>
                <a:chExt cx="287183" cy="184573"/>
              </a:xfrm>
            </p:grpSpPr>
            <p:sp>
              <p:nvSpPr>
                <p:cNvPr id="85" name="Google Shape;348;p31"/>
                <p:cNvSpPr/>
                <p:nvPr/>
              </p:nvSpPr>
              <p:spPr>
                <a:xfrm>
                  <a:off x="5144588" y="1895492"/>
                  <a:ext cx="154622" cy="18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2" extrusionOk="0">
                      <a:moveTo>
                        <a:pt x="366" y="1"/>
                      </a:moveTo>
                      <a:cubicBezTo>
                        <a:pt x="270" y="1"/>
                        <a:pt x="202" y="77"/>
                        <a:pt x="202" y="176"/>
                      </a:cubicBezTo>
                      <a:lnTo>
                        <a:pt x="202" y="256"/>
                      </a:lnTo>
                      <a:cubicBezTo>
                        <a:pt x="202" y="323"/>
                        <a:pt x="228" y="377"/>
                        <a:pt x="295" y="417"/>
                      </a:cubicBezTo>
                      <a:cubicBezTo>
                        <a:pt x="295" y="444"/>
                        <a:pt x="268" y="470"/>
                        <a:pt x="228" y="470"/>
                      </a:cubicBezTo>
                      <a:lnTo>
                        <a:pt x="161" y="470"/>
                      </a:lnTo>
                      <a:cubicBezTo>
                        <a:pt x="68" y="470"/>
                        <a:pt x="1" y="551"/>
                        <a:pt x="1" y="644"/>
                      </a:cubicBezTo>
                      <a:lnTo>
                        <a:pt x="1" y="858"/>
                      </a:lnTo>
                      <a:cubicBezTo>
                        <a:pt x="1" y="885"/>
                        <a:pt x="14" y="912"/>
                        <a:pt x="54" y="912"/>
                      </a:cubicBezTo>
                      <a:lnTo>
                        <a:pt x="710" y="912"/>
                      </a:lnTo>
                      <a:cubicBezTo>
                        <a:pt x="737" y="912"/>
                        <a:pt x="764" y="885"/>
                        <a:pt x="764" y="858"/>
                      </a:cubicBezTo>
                      <a:lnTo>
                        <a:pt x="764" y="644"/>
                      </a:lnTo>
                      <a:cubicBezTo>
                        <a:pt x="764" y="551"/>
                        <a:pt x="683" y="470"/>
                        <a:pt x="590" y="470"/>
                      </a:cubicBezTo>
                      <a:lnTo>
                        <a:pt x="523" y="470"/>
                      </a:lnTo>
                      <a:cubicBezTo>
                        <a:pt x="496" y="470"/>
                        <a:pt x="456" y="444"/>
                        <a:pt x="456" y="417"/>
                      </a:cubicBezTo>
                      <a:cubicBezTo>
                        <a:pt x="523" y="377"/>
                        <a:pt x="563" y="323"/>
                        <a:pt x="563" y="256"/>
                      </a:cubicBezTo>
                      <a:lnTo>
                        <a:pt x="563" y="176"/>
                      </a:lnTo>
                      <a:cubicBezTo>
                        <a:pt x="563" y="82"/>
                        <a:pt x="483" y="2"/>
                        <a:pt x="389" y="2"/>
                      </a:cubicBezTo>
                      <a:cubicBezTo>
                        <a:pt x="381" y="1"/>
                        <a:pt x="373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49;p31"/>
                <p:cNvSpPr/>
                <p:nvPr/>
              </p:nvSpPr>
              <p:spPr>
                <a:xfrm>
                  <a:off x="5076992" y="1912087"/>
                  <a:ext cx="84192" cy="13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83" extrusionOk="0">
                      <a:moveTo>
                        <a:pt x="295" y="0"/>
                      </a:moveTo>
                      <a:cubicBezTo>
                        <a:pt x="214" y="0"/>
                        <a:pt x="147" y="54"/>
                        <a:pt x="161" y="134"/>
                      </a:cubicBezTo>
                      <a:lnTo>
                        <a:pt x="161" y="188"/>
                      </a:lnTo>
                      <a:cubicBezTo>
                        <a:pt x="161" y="241"/>
                        <a:pt x="188" y="281"/>
                        <a:pt x="228" y="308"/>
                      </a:cubicBezTo>
                      <a:cubicBezTo>
                        <a:pt x="228" y="335"/>
                        <a:pt x="201" y="348"/>
                        <a:pt x="174" y="348"/>
                      </a:cubicBezTo>
                      <a:lnTo>
                        <a:pt x="134" y="348"/>
                      </a:lnTo>
                      <a:cubicBezTo>
                        <a:pt x="54" y="348"/>
                        <a:pt x="0" y="402"/>
                        <a:pt x="0" y="482"/>
                      </a:cubicBezTo>
                      <a:lnTo>
                        <a:pt x="0" y="643"/>
                      </a:lnTo>
                      <a:cubicBezTo>
                        <a:pt x="0" y="669"/>
                        <a:pt x="14" y="683"/>
                        <a:pt x="40" y="683"/>
                      </a:cubicBezTo>
                      <a:lnTo>
                        <a:pt x="268" y="683"/>
                      </a:lnTo>
                      <a:lnTo>
                        <a:pt x="268" y="562"/>
                      </a:lnTo>
                      <a:cubicBezTo>
                        <a:pt x="268" y="469"/>
                        <a:pt x="321" y="388"/>
                        <a:pt x="402" y="348"/>
                      </a:cubicBezTo>
                      <a:cubicBezTo>
                        <a:pt x="375" y="348"/>
                        <a:pt x="348" y="335"/>
                        <a:pt x="348" y="308"/>
                      </a:cubicBezTo>
                      <a:cubicBezTo>
                        <a:pt x="388" y="281"/>
                        <a:pt x="415" y="241"/>
                        <a:pt x="415" y="188"/>
                      </a:cubicBezTo>
                      <a:lnTo>
                        <a:pt x="415" y="134"/>
                      </a:lnTo>
                      <a:cubicBezTo>
                        <a:pt x="415" y="67"/>
                        <a:pt x="362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50;p31"/>
                <p:cNvSpPr/>
                <p:nvPr/>
              </p:nvSpPr>
              <p:spPr>
                <a:xfrm>
                  <a:off x="5279983" y="1912087"/>
                  <a:ext cx="84192" cy="135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70" extrusionOk="0">
                      <a:moveTo>
                        <a:pt x="135" y="0"/>
                      </a:moveTo>
                      <a:cubicBezTo>
                        <a:pt x="68" y="0"/>
                        <a:pt x="1" y="54"/>
                        <a:pt x="1" y="134"/>
                      </a:cubicBezTo>
                      <a:lnTo>
                        <a:pt x="1" y="188"/>
                      </a:lnTo>
                      <a:cubicBezTo>
                        <a:pt x="1" y="241"/>
                        <a:pt x="28" y="281"/>
                        <a:pt x="68" y="308"/>
                      </a:cubicBezTo>
                      <a:cubicBezTo>
                        <a:pt x="68" y="335"/>
                        <a:pt x="41" y="348"/>
                        <a:pt x="28" y="348"/>
                      </a:cubicBezTo>
                      <a:lnTo>
                        <a:pt x="14" y="348"/>
                      </a:lnTo>
                      <a:cubicBezTo>
                        <a:pt x="95" y="388"/>
                        <a:pt x="148" y="469"/>
                        <a:pt x="148" y="562"/>
                      </a:cubicBezTo>
                      <a:lnTo>
                        <a:pt x="148" y="669"/>
                      </a:lnTo>
                      <a:lnTo>
                        <a:pt x="376" y="669"/>
                      </a:lnTo>
                      <a:cubicBezTo>
                        <a:pt x="402" y="669"/>
                        <a:pt x="416" y="656"/>
                        <a:pt x="416" y="643"/>
                      </a:cubicBezTo>
                      <a:lnTo>
                        <a:pt x="416" y="469"/>
                      </a:lnTo>
                      <a:cubicBezTo>
                        <a:pt x="416" y="402"/>
                        <a:pt x="349" y="348"/>
                        <a:pt x="282" y="348"/>
                      </a:cubicBezTo>
                      <a:lnTo>
                        <a:pt x="242" y="348"/>
                      </a:lnTo>
                      <a:cubicBezTo>
                        <a:pt x="215" y="348"/>
                        <a:pt x="188" y="335"/>
                        <a:pt x="188" y="308"/>
                      </a:cubicBezTo>
                      <a:cubicBezTo>
                        <a:pt x="228" y="281"/>
                        <a:pt x="255" y="241"/>
                        <a:pt x="268" y="188"/>
                      </a:cubicBezTo>
                      <a:lnTo>
                        <a:pt x="268" y="134"/>
                      </a:lnTo>
                      <a:cubicBezTo>
                        <a:pt x="268" y="67"/>
                        <a:pt x="202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" name="Google Shape;339;p31"/>
          <p:cNvGrpSpPr/>
          <p:nvPr/>
        </p:nvGrpSpPr>
        <p:grpSpPr>
          <a:xfrm>
            <a:off x="5855255" y="1955378"/>
            <a:ext cx="3930528" cy="1002775"/>
            <a:chOff x="4089595" y="1374995"/>
            <a:chExt cx="3930528" cy="1002775"/>
          </a:xfrm>
        </p:grpSpPr>
        <p:sp>
          <p:nvSpPr>
            <p:cNvPr id="89" name="Google Shape;340;p31"/>
            <p:cNvSpPr/>
            <p:nvPr/>
          </p:nvSpPr>
          <p:spPr>
            <a:xfrm>
              <a:off x="5114502" y="1509461"/>
              <a:ext cx="2490945" cy="733844"/>
            </a:xfrm>
            <a:custGeom>
              <a:avLst/>
              <a:gdLst/>
              <a:ahLst/>
              <a:cxnLst/>
              <a:rect l="l" t="t" r="r" b="b"/>
              <a:pathLst>
                <a:path w="13557" h="3922" extrusionOk="0">
                  <a:moveTo>
                    <a:pt x="1" y="0"/>
                  </a:moveTo>
                  <a:lnTo>
                    <a:pt x="1" y="3921"/>
                  </a:lnTo>
                  <a:lnTo>
                    <a:pt x="13556" y="3921"/>
                  </a:lnTo>
                  <a:lnTo>
                    <a:pt x="13556" y="1954"/>
                  </a:lnTo>
                  <a:lnTo>
                    <a:pt x="1355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1;p31"/>
            <p:cNvSpPr/>
            <p:nvPr/>
          </p:nvSpPr>
          <p:spPr>
            <a:xfrm>
              <a:off x="7296199" y="1510758"/>
              <a:ext cx="723924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2;p31"/>
            <p:cNvSpPr/>
            <p:nvPr/>
          </p:nvSpPr>
          <p:spPr>
            <a:xfrm>
              <a:off x="4255469" y="1510758"/>
              <a:ext cx="1097506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35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3;p31"/>
            <p:cNvSpPr/>
            <p:nvPr/>
          </p:nvSpPr>
          <p:spPr>
            <a:xfrm>
              <a:off x="4089595" y="1374995"/>
              <a:ext cx="1157789" cy="10027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4;p31"/>
            <p:cNvSpPr/>
            <p:nvPr/>
          </p:nvSpPr>
          <p:spPr>
            <a:xfrm>
              <a:off x="4217000" y="1485303"/>
              <a:ext cx="902979" cy="7821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" name="Google Shape;345;p31"/>
            <p:cNvGrpSpPr/>
            <p:nvPr/>
          </p:nvGrpSpPr>
          <p:grpSpPr>
            <a:xfrm>
              <a:off x="4409999" y="1616156"/>
              <a:ext cx="516974" cy="520454"/>
              <a:chOff x="5038944" y="1803813"/>
              <a:chExt cx="363281" cy="365705"/>
            </a:xfrm>
          </p:grpSpPr>
          <p:sp>
            <p:nvSpPr>
              <p:cNvPr id="95" name="Google Shape;346;p31"/>
              <p:cNvSpPr/>
              <p:nvPr/>
            </p:nvSpPr>
            <p:spPr>
              <a:xfrm>
                <a:off x="5038944" y="1803813"/>
                <a:ext cx="363281" cy="36570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807" extrusionOk="0">
                    <a:moveTo>
                      <a:pt x="1" y="0"/>
                    </a:moveTo>
                    <a:lnTo>
                      <a:pt x="1" y="1807"/>
                    </a:lnTo>
                    <a:lnTo>
                      <a:pt x="1794" y="1807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" name="Google Shape;347;p31"/>
              <p:cNvGrpSpPr/>
              <p:nvPr/>
            </p:nvGrpSpPr>
            <p:grpSpPr>
              <a:xfrm>
                <a:off x="5076992" y="1894379"/>
                <a:ext cx="287183" cy="184573"/>
                <a:chOff x="5076992" y="1895492"/>
                <a:chExt cx="287183" cy="184573"/>
              </a:xfrm>
            </p:grpSpPr>
            <p:sp>
              <p:nvSpPr>
                <p:cNvPr id="97" name="Google Shape;348;p31"/>
                <p:cNvSpPr/>
                <p:nvPr/>
              </p:nvSpPr>
              <p:spPr>
                <a:xfrm>
                  <a:off x="5144588" y="1895492"/>
                  <a:ext cx="154622" cy="18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2" extrusionOk="0">
                      <a:moveTo>
                        <a:pt x="366" y="1"/>
                      </a:moveTo>
                      <a:cubicBezTo>
                        <a:pt x="270" y="1"/>
                        <a:pt x="202" y="77"/>
                        <a:pt x="202" y="176"/>
                      </a:cubicBezTo>
                      <a:lnTo>
                        <a:pt x="202" y="256"/>
                      </a:lnTo>
                      <a:cubicBezTo>
                        <a:pt x="202" y="323"/>
                        <a:pt x="228" y="377"/>
                        <a:pt x="295" y="417"/>
                      </a:cubicBezTo>
                      <a:cubicBezTo>
                        <a:pt x="295" y="444"/>
                        <a:pt x="268" y="470"/>
                        <a:pt x="228" y="470"/>
                      </a:cubicBezTo>
                      <a:lnTo>
                        <a:pt x="161" y="470"/>
                      </a:lnTo>
                      <a:cubicBezTo>
                        <a:pt x="68" y="470"/>
                        <a:pt x="1" y="551"/>
                        <a:pt x="1" y="644"/>
                      </a:cubicBezTo>
                      <a:lnTo>
                        <a:pt x="1" y="858"/>
                      </a:lnTo>
                      <a:cubicBezTo>
                        <a:pt x="1" y="885"/>
                        <a:pt x="14" y="912"/>
                        <a:pt x="54" y="912"/>
                      </a:cubicBezTo>
                      <a:lnTo>
                        <a:pt x="710" y="912"/>
                      </a:lnTo>
                      <a:cubicBezTo>
                        <a:pt x="737" y="912"/>
                        <a:pt x="764" y="885"/>
                        <a:pt x="764" y="858"/>
                      </a:cubicBezTo>
                      <a:lnTo>
                        <a:pt x="764" y="644"/>
                      </a:lnTo>
                      <a:cubicBezTo>
                        <a:pt x="764" y="551"/>
                        <a:pt x="683" y="470"/>
                        <a:pt x="590" y="470"/>
                      </a:cubicBezTo>
                      <a:lnTo>
                        <a:pt x="523" y="470"/>
                      </a:lnTo>
                      <a:cubicBezTo>
                        <a:pt x="496" y="470"/>
                        <a:pt x="456" y="444"/>
                        <a:pt x="456" y="417"/>
                      </a:cubicBezTo>
                      <a:cubicBezTo>
                        <a:pt x="523" y="377"/>
                        <a:pt x="563" y="323"/>
                        <a:pt x="563" y="256"/>
                      </a:cubicBezTo>
                      <a:lnTo>
                        <a:pt x="563" y="176"/>
                      </a:lnTo>
                      <a:cubicBezTo>
                        <a:pt x="563" y="82"/>
                        <a:pt x="483" y="2"/>
                        <a:pt x="389" y="2"/>
                      </a:cubicBezTo>
                      <a:cubicBezTo>
                        <a:pt x="381" y="1"/>
                        <a:pt x="373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349;p31"/>
                <p:cNvSpPr/>
                <p:nvPr/>
              </p:nvSpPr>
              <p:spPr>
                <a:xfrm>
                  <a:off x="5076992" y="1912087"/>
                  <a:ext cx="84192" cy="13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83" extrusionOk="0">
                      <a:moveTo>
                        <a:pt x="295" y="0"/>
                      </a:moveTo>
                      <a:cubicBezTo>
                        <a:pt x="214" y="0"/>
                        <a:pt x="147" y="54"/>
                        <a:pt x="161" y="134"/>
                      </a:cubicBezTo>
                      <a:lnTo>
                        <a:pt x="161" y="188"/>
                      </a:lnTo>
                      <a:cubicBezTo>
                        <a:pt x="161" y="241"/>
                        <a:pt x="188" y="281"/>
                        <a:pt x="228" y="308"/>
                      </a:cubicBezTo>
                      <a:cubicBezTo>
                        <a:pt x="228" y="335"/>
                        <a:pt x="201" y="348"/>
                        <a:pt x="174" y="348"/>
                      </a:cubicBezTo>
                      <a:lnTo>
                        <a:pt x="134" y="348"/>
                      </a:lnTo>
                      <a:cubicBezTo>
                        <a:pt x="54" y="348"/>
                        <a:pt x="0" y="402"/>
                        <a:pt x="0" y="482"/>
                      </a:cubicBezTo>
                      <a:lnTo>
                        <a:pt x="0" y="643"/>
                      </a:lnTo>
                      <a:cubicBezTo>
                        <a:pt x="0" y="669"/>
                        <a:pt x="14" y="683"/>
                        <a:pt x="40" y="683"/>
                      </a:cubicBezTo>
                      <a:lnTo>
                        <a:pt x="268" y="683"/>
                      </a:lnTo>
                      <a:lnTo>
                        <a:pt x="268" y="562"/>
                      </a:lnTo>
                      <a:cubicBezTo>
                        <a:pt x="268" y="469"/>
                        <a:pt x="321" y="388"/>
                        <a:pt x="402" y="348"/>
                      </a:cubicBezTo>
                      <a:cubicBezTo>
                        <a:pt x="375" y="348"/>
                        <a:pt x="348" y="335"/>
                        <a:pt x="348" y="308"/>
                      </a:cubicBezTo>
                      <a:cubicBezTo>
                        <a:pt x="388" y="281"/>
                        <a:pt x="415" y="241"/>
                        <a:pt x="415" y="188"/>
                      </a:cubicBezTo>
                      <a:lnTo>
                        <a:pt x="415" y="134"/>
                      </a:lnTo>
                      <a:cubicBezTo>
                        <a:pt x="415" y="67"/>
                        <a:pt x="362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350;p31"/>
                <p:cNvSpPr/>
                <p:nvPr/>
              </p:nvSpPr>
              <p:spPr>
                <a:xfrm>
                  <a:off x="5279983" y="1912087"/>
                  <a:ext cx="84192" cy="135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70" extrusionOk="0">
                      <a:moveTo>
                        <a:pt x="135" y="0"/>
                      </a:moveTo>
                      <a:cubicBezTo>
                        <a:pt x="68" y="0"/>
                        <a:pt x="1" y="54"/>
                        <a:pt x="1" y="134"/>
                      </a:cubicBezTo>
                      <a:lnTo>
                        <a:pt x="1" y="188"/>
                      </a:lnTo>
                      <a:cubicBezTo>
                        <a:pt x="1" y="241"/>
                        <a:pt x="28" y="281"/>
                        <a:pt x="68" y="308"/>
                      </a:cubicBezTo>
                      <a:cubicBezTo>
                        <a:pt x="68" y="335"/>
                        <a:pt x="41" y="348"/>
                        <a:pt x="28" y="348"/>
                      </a:cubicBezTo>
                      <a:lnTo>
                        <a:pt x="14" y="348"/>
                      </a:lnTo>
                      <a:cubicBezTo>
                        <a:pt x="95" y="388"/>
                        <a:pt x="148" y="469"/>
                        <a:pt x="148" y="562"/>
                      </a:cubicBezTo>
                      <a:lnTo>
                        <a:pt x="148" y="669"/>
                      </a:lnTo>
                      <a:lnTo>
                        <a:pt x="376" y="669"/>
                      </a:lnTo>
                      <a:cubicBezTo>
                        <a:pt x="402" y="669"/>
                        <a:pt x="416" y="656"/>
                        <a:pt x="416" y="643"/>
                      </a:cubicBezTo>
                      <a:lnTo>
                        <a:pt x="416" y="469"/>
                      </a:lnTo>
                      <a:cubicBezTo>
                        <a:pt x="416" y="402"/>
                        <a:pt x="349" y="348"/>
                        <a:pt x="282" y="348"/>
                      </a:cubicBezTo>
                      <a:lnTo>
                        <a:pt x="242" y="348"/>
                      </a:lnTo>
                      <a:cubicBezTo>
                        <a:pt x="215" y="348"/>
                        <a:pt x="188" y="335"/>
                        <a:pt x="188" y="308"/>
                      </a:cubicBezTo>
                      <a:cubicBezTo>
                        <a:pt x="228" y="281"/>
                        <a:pt x="255" y="241"/>
                        <a:pt x="268" y="188"/>
                      </a:cubicBezTo>
                      <a:lnTo>
                        <a:pt x="268" y="134"/>
                      </a:lnTo>
                      <a:cubicBezTo>
                        <a:pt x="268" y="67"/>
                        <a:pt x="202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0" name="Google Shape;339;p31"/>
          <p:cNvGrpSpPr/>
          <p:nvPr/>
        </p:nvGrpSpPr>
        <p:grpSpPr>
          <a:xfrm>
            <a:off x="5864880" y="3118384"/>
            <a:ext cx="3930528" cy="1002775"/>
            <a:chOff x="4089595" y="1374995"/>
            <a:chExt cx="3930528" cy="1002775"/>
          </a:xfrm>
        </p:grpSpPr>
        <p:sp>
          <p:nvSpPr>
            <p:cNvPr id="101" name="Google Shape;340;p31"/>
            <p:cNvSpPr/>
            <p:nvPr/>
          </p:nvSpPr>
          <p:spPr>
            <a:xfrm>
              <a:off x="5114502" y="1509461"/>
              <a:ext cx="2490945" cy="733844"/>
            </a:xfrm>
            <a:custGeom>
              <a:avLst/>
              <a:gdLst/>
              <a:ahLst/>
              <a:cxnLst/>
              <a:rect l="l" t="t" r="r" b="b"/>
              <a:pathLst>
                <a:path w="13557" h="3922" extrusionOk="0">
                  <a:moveTo>
                    <a:pt x="1" y="0"/>
                  </a:moveTo>
                  <a:lnTo>
                    <a:pt x="1" y="3921"/>
                  </a:lnTo>
                  <a:lnTo>
                    <a:pt x="13556" y="3921"/>
                  </a:lnTo>
                  <a:lnTo>
                    <a:pt x="13556" y="1954"/>
                  </a:lnTo>
                  <a:lnTo>
                    <a:pt x="1355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1;p31"/>
            <p:cNvSpPr/>
            <p:nvPr/>
          </p:nvSpPr>
          <p:spPr>
            <a:xfrm>
              <a:off x="7296199" y="1510758"/>
              <a:ext cx="723924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2;p31"/>
            <p:cNvSpPr/>
            <p:nvPr/>
          </p:nvSpPr>
          <p:spPr>
            <a:xfrm>
              <a:off x="4255469" y="1510758"/>
              <a:ext cx="1097506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35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3;p31"/>
            <p:cNvSpPr/>
            <p:nvPr/>
          </p:nvSpPr>
          <p:spPr>
            <a:xfrm>
              <a:off x="4089595" y="1374995"/>
              <a:ext cx="1157789" cy="10027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4;p31"/>
            <p:cNvSpPr/>
            <p:nvPr/>
          </p:nvSpPr>
          <p:spPr>
            <a:xfrm>
              <a:off x="4217000" y="1485303"/>
              <a:ext cx="902979" cy="7821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345;p31"/>
            <p:cNvGrpSpPr/>
            <p:nvPr/>
          </p:nvGrpSpPr>
          <p:grpSpPr>
            <a:xfrm>
              <a:off x="4409999" y="1616156"/>
              <a:ext cx="516974" cy="520454"/>
              <a:chOff x="5038944" y="1803813"/>
              <a:chExt cx="363281" cy="365705"/>
            </a:xfrm>
          </p:grpSpPr>
          <p:sp>
            <p:nvSpPr>
              <p:cNvPr id="107" name="Google Shape;346;p31"/>
              <p:cNvSpPr/>
              <p:nvPr/>
            </p:nvSpPr>
            <p:spPr>
              <a:xfrm>
                <a:off x="5038944" y="1803813"/>
                <a:ext cx="363281" cy="36570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807" extrusionOk="0">
                    <a:moveTo>
                      <a:pt x="1" y="0"/>
                    </a:moveTo>
                    <a:lnTo>
                      <a:pt x="1" y="1807"/>
                    </a:lnTo>
                    <a:lnTo>
                      <a:pt x="1794" y="1807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" name="Google Shape;347;p31"/>
              <p:cNvGrpSpPr/>
              <p:nvPr/>
            </p:nvGrpSpPr>
            <p:grpSpPr>
              <a:xfrm>
                <a:off x="5076992" y="1894379"/>
                <a:ext cx="287183" cy="184573"/>
                <a:chOff x="5076992" y="1895492"/>
                <a:chExt cx="287183" cy="184573"/>
              </a:xfrm>
            </p:grpSpPr>
            <p:sp>
              <p:nvSpPr>
                <p:cNvPr id="109" name="Google Shape;348;p31"/>
                <p:cNvSpPr/>
                <p:nvPr/>
              </p:nvSpPr>
              <p:spPr>
                <a:xfrm>
                  <a:off x="5144588" y="1895492"/>
                  <a:ext cx="154622" cy="18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2" extrusionOk="0">
                      <a:moveTo>
                        <a:pt x="366" y="1"/>
                      </a:moveTo>
                      <a:cubicBezTo>
                        <a:pt x="270" y="1"/>
                        <a:pt x="202" y="77"/>
                        <a:pt x="202" y="176"/>
                      </a:cubicBezTo>
                      <a:lnTo>
                        <a:pt x="202" y="256"/>
                      </a:lnTo>
                      <a:cubicBezTo>
                        <a:pt x="202" y="323"/>
                        <a:pt x="228" y="377"/>
                        <a:pt x="295" y="417"/>
                      </a:cubicBezTo>
                      <a:cubicBezTo>
                        <a:pt x="295" y="444"/>
                        <a:pt x="268" y="470"/>
                        <a:pt x="228" y="470"/>
                      </a:cubicBezTo>
                      <a:lnTo>
                        <a:pt x="161" y="470"/>
                      </a:lnTo>
                      <a:cubicBezTo>
                        <a:pt x="68" y="470"/>
                        <a:pt x="1" y="551"/>
                        <a:pt x="1" y="644"/>
                      </a:cubicBezTo>
                      <a:lnTo>
                        <a:pt x="1" y="858"/>
                      </a:lnTo>
                      <a:cubicBezTo>
                        <a:pt x="1" y="885"/>
                        <a:pt x="14" y="912"/>
                        <a:pt x="54" y="912"/>
                      </a:cubicBezTo>
                      <a:lnTo>
                        <a:pt x="710" y="912"/>
                      </a:lnTo>
                      <a:cubicBezTo>
                        <a:pt x="737" y="912"/>
                        <a:pt x="764" y="885"/>
                        <a:pt x="764" y="858"/>
                      </a:cubicBezTo>
                      <a:lnTo>
                        <a:pt x="764" y="644"/>
                      </a:lnTo>
                      <a:cubicBezTo>
                        <a:pt x="764" y="551"/>
                        <a:pt x="683" y="470"/>
                        <a:pt x="590" y="470"/>
                      </a:cubicBezTo>
                      <a:lnTo>
                        <a:pt x="523" y="470"/>
                      </a:lnTo>
                      <a:cubicBezTo>
                        <a:pt x="496" y="470"/>
                        <a:pt x="456" y="444"/>
                        <a:pt x="456" y="417"/>
                      </a:cubicBezTo>
                      <a:cubicBezTo>
                        <a:pt x="523" y="377"/>
                        <a:pt x="563" y="323"/>
                        <a:pt x="563" y="256"/>
                      </a:cubicBezTo>
                      <a:lnTo>
                        <a:pt x="563" y="176"/>
                      </a:lnTo>
                      <a:cubicBezTo>
                        <a:pt x="563" y="82"/>
                        <a:pt x="483" y="2"/>
                        <a:pt x="389" y="2"/>
                      </a:cubicBezTo>
                      <a:cubicBezTo>
                        <a:pt x="381" y="1"/>
                        <a:pt x="373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349;p31"/>
                <p:cNvSpPr/>
                <p:nvPr/>
              </p:nvSpPr>
              <p:spPr>
                <a:xfrm>
                  <a:off x="5076992" y="1912087"/>
                  <a:ext cx="84192" cy="13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83" extrusionOk="0">
                      <a:moveTo>
                        <a:pt x="295" y="0"/>
                      </a:moveTo>
                      <a:cubicBezTo>
                        <a:pt x="214" y="0"/>
                        <a:pt x="147" y="54"/>
                        <a:pt x="161" y="134"/>
                      </a:cubicBezTo>
                      <a:lnTo>
                        <a:pt x="161" y="188"/>
                      </a:lnTo>
                      <a:cubicBezTo>
                        <a:pt x="161" y="241"/>
                        <a:pt x="188" y="281"/>
                        <a:pt x="228" y="308"/>
                      </a:cubicBezTo>
                      <a:cubicBezTo>
                        <a:pt x="228" y="335"/>
                        <a:pt x="201" y="348"/>
                        <a:pt x="174" y="348"/>
                      </a:cubicBezTo>
                      <a:lnTo>
                        <a:pt x="134" y="348"/>
                      </a:lnTo>
                      <a:cubicBezTo>
                        <a:pt x="54" y="348"/>
                        <a:pt x="0" y="402"/>
                        <a:pt x="0" y="482"/>
                      </a:cubicBezTo>
                      <a:lnTo>
                        <a:pt x="0" y="643"/>
                      </a:lnTo>
                      <a:cubicBezTo>
                        <a:pt x="0" y="669"/>
                        <a:pt x="14" y="683"/>
                        <a:pt x="40" y="683"/>
                      </a:cubicBezTo>
                      <a:lnTo>
                        <a:pt x="268" y="683"/>
                      </a:lnTo>
                      <a:lnTo>
                        <a:pt x="268" y="562"/>
                      </a:lnTo>
                      <a:cubicBezTo>
                        <a:pt x="268" y="469"/>
                        <a:pt x="321" y="388"/>
                        <a:pt x="402" y="348"/>
                      </a:cubicBezTo>
                      <a:cubicBezTo>
                        <a:pt x="375" y="348"/>
                        <a:pt x="348" y="335"/>
                        <a:pt x="348" y="308"/>
                      </a:cubicBezTo>
                      <a:cubicBezTo>
                        <a:pt x="388" y="281"/>
                        <a:pt x="415" y="241"/>
                        <a:pt x="415" y="188"/>
                      </a:cubicBezTo>
                      <a:lnTo>
                        <a:pt x="415" y="134"/>
                      </a:lnTo>
                      <a:cubicBezTo>
                        <a:pt x="415" y="67"/>
                        <a:pt x="362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50;p31"/>
                <p:cNvSpPr/>
                <p:nvPr/>
              </p:nvSpPr>
              <p:spPr>
                <a:xfrm>
                  <a:off x="5279983" y="1912087"/>
                  <a:ext cx="84192" cy="135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70" extrusionOk="0">
                      <a:moveTo>
                        <a:pt x="135" y="0"/>
                      </a:moveTo>
                      <a:cubicBezTo>
                        <a:pt x="68" y="0"/>
                        <a:pt x="1" y="54"/>
                        <a:pt x="1" y="134"/>
                      </a:cubicBezTo>
                      <a:lnTo>
                        <a:pt x="1" y="188"/>
                      </a:lnTo>
                      <a:cubicBezTo>
                        <a:pt x="1" y="241"/>
                        <a:pt x="28" y="281"/>
                        <a:pt x="68" y="308"/>
                      </a:cubicBezTo>
                      <a:cubicBezTo>
                        <a:pt x="68" y="335"/>
                        <a:pt x="41" y="348"/>
                        <a:pt x="28" y="348"/>
                      </a:cubicBezTo>
                      <a:lnTo>
                        <a:pt x="14" y="348"/>
                      </a:lnTo>
                      <a:cubicBezTo>
                        <a:pt x="95" y="388"/>
                        <a:pt x="148" y="469"/>
                        <a:pt x="148" y="562"/>
                      </a:cubicBezTo>
                      <a:lnTo>
                        <a:pt x="148" y="669"/>
                      </a:lnTo>
                      <a:lnTo>
                        <a:pt x="376" y="669"/>
                      </a:lnTo>
                      <a:cubicBezTo>
                        <a:pt x="402" y="669"/>
                        <a:pt x="416" y="656"/>
                        <a:pt x="416" y="643"/>
                      </a:cubicBezTo>
                      <a:lnTo>
                        <a:pt x="416" y="469"/>
                      </a:lnTo>
                      <a:cubicBezTo>
                        <a:pt x="416" y="402"/>
                        <a:pt x="349" y="348"/>
                        <a:pt x="282" y="348"/>
                      </a:cubicBezTo>
                      <a:lnTo>
                        <a:pt x="242" y="348"/>
                      </a:lnTo>
                      <a:cubicBezTo>
                        <a:pt x="215" y="348"/>
                        <a:pt x="188" y="335"/>
                        <a:pt x="188" y="308"/>
                      </a:cubicBezTo>
                      <a:cubicBezTo>
                        <a:pt x="228" y="281"/>
                        <a:pt x="255" y="241"/>
                        <a:pt x="268" y="188"/>
                      </a:cubicBezTo>
                      <a:lnTo>
                        <a:pt x="268" y="134"/>
                      </a:lnTo>
                      <a:cubicBezTo>
                        <a:pt x="268" y="67"/>
                        <a:pt x="202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12" name="Google Shape;339;p31"/>
          <p:cNvGrpSpPr/>
          <p:nvPr/>
        </p:nvGrpSpPr>
        <p:grpSpPr>
          <a:xfrm>
            <a:off x="5874505" y="4258692"/>
            <a:ext cx="3930527" cy="1002775"/>
            <a:chOff x="4089595" y="1374995"/>
            <a:chExt cx="3788057" cy="1002775"/>
          </a:xfrm>
        </p:grpSpPr>
        <p:sp>
          <p:nvSpPr>
            <p:cNvPr id="113" name="Google Shape;340;p31"/>
            <p:cNvSpPr/>
            <p:nvPr/>
          </p:nvSpPr>
          <p:spPr>
            <a:xfrm>
              <a:off x="5114502" y="1509461"/>
              <a:ext cx="2490945" cy="733844"/>
            </a:xfrm>
            <a:custGeom>
              <a:avLst/>
              <a:gdLst/>
              <a:ahLst/>
              <a:cxnLst/>
              <a:rect l="l" t="t" r="r" b="b"/>
              <a:pathLst>
                <a:path w="13557" h="3922" extrusionOk="0">
                  <a:moveTo>
                    <a:pt x="1" y="0"/>
                  </a:moveTo>
                  <a:lnTo>
                    <a:pt x="1" y="3921"/>
                  </a:lnTo>
                  <a:lnTo>
                    <a:pt x="13556" y="3921"/>
                  </a:lnTo>
                  <a:lnTo>
                    <a:pt x="13556" y="1954"/>
                  </a:lnTo>
                  <a:lnTo>
                    <a:pt x="13556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41;p31"/>
            <p:cNvSpPr/>
            <p:nvPr/>
          </p:nvSpPr>
          <p:spPr>
            <a:xfrm>
              <a:off x="7296198" y="1510758"/>
              <a:ext cx="581454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42;p31"/>
            <p:cNvSpPr/>
            <p:nvPr/>
          </p:nvSpPr>
          <p:spPr>
            <a:xfrm>
              <a:off x="4255469" y="1510758"/>
              <a:ext cx="1097506" cy="73124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35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43;p31"/>
            <p:cNvSpPr/>
            <p:nvPr/>
          </p:nvSpPr>
          <p:spPr>
            <a:xfrm>
              <a:off x="4089595" y="1374995"/>
              <a:ext cx="1157789" cy="100277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44;p31"/>
            <p:cNvSpPr/>
            <p:nvPr/>
          </p:nvSpPr>
          <p:spPr>
            <a:xfrm>
              <a:off x="4217000" y="1485303"/>
              <a:ext cx="902979" cy="7821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" name="Google Shape;345;p31"/>
            <p:cNvGrpSpPr/>
            <p:nvPr/>
          </p:nvGrpSpPr>
          <p:grpSpPr>
            <a:xfrm>
              <a:off x="4409999" y="1616156"/>
              <a:ext cx="516974" cy="520454"/>
              <a:chOff x="5038944" y="1803813"/>
              <a:chExt cx="363281" cy="365705"/>
            </a:xfrm>
          </p:grpSpPr>
          <p:sp>
            <p:nvSpPr>
              <p:cNvPr id="119" name="Google Shape;346;p31"/>
              <p:cNvSpPr/>
              <p:nvPr/>
            </p:nvSpPr>
            <p:spPr>
              <a:xfrm>
                <a:off x="5038944" y="1803813"/>
                <a:ext cx="363281" cy="36570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807" extrusionOk="0">
                    <a:moveTo>
                      <a:pt x="1" y="0"/>
                    </a:moveTo>
                    <a:lnTo>
                      <a:pt x="1" y="1807"/>
                    </a:lnTo>
                    <a:lnTo>
                      <a:pt x="1794" y="1807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0" name="Google Shape;347;p31"/>
              <p:cNvGrpSpPr/>
              <p:nvPr/>
            </p:nvGrpSpPr>
            <p:grpSpPr>
              <a:xfrm>
                <a:off x="5076992" y="1894379"/>
                <a:ext cx="287183" cy="184573"/>
                <a:chOff x="5076992" y="1895492"/>
                <a:chExt cx="287183" cy="184573"/>
              </a:xfrm>
            </p:grpSpPr>
            <p:sp>
              <p:nvSpPr>
                <p:cNvPr id="121" name="Google Shape;348;p31"/>
                <p:cNvSpPr/>
                <p:nvPr/>
              </p:nvSpPr>
              <p:spPr>
                <a:xfrm>
                  <a:off x="5144588" y="1895492"/>
                  <a:ext cx="154622" cy="184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912" extrusionOk="0">
                      <a:moveTo>
                        <a:pt x="366" y="1"/>
                      </a:moveTo>
                      <a:cubicBezTo>
                        <a:pt x="270" y="1"/>
                        <a:pt x="202" y="77"/>
                        <a:pt x="202" y="176"/>
                      </a:cubicBezTo>
                      <a:lnTo>
                        <a:pt x="202" y="256"/>
                      </a:lnTo>
                      <a:cubicBezTo>
                        <a:pt x="202" y="323"/>
                        <a:pt x="228" y="377"/>
                        <a:pt x="295" y="417"/>
                      </a:cubicBezTo>
                      <a:cubicBezTo>
                        <a:pt x="295" y="444"/>
                        <a:pt x="268" y="470"/>
                        <a:pt x="228" y="470"/>
                      </a:cubicBezTo>
                      <a:lnTo>
                        <a:pt x="161" y="470"/>
                      </a:lnTo>
                      <a:cubicBezTo>
                        <a:pt x="68" y="470"/>
                        <a:pt x="1" y="551"/>
                        <a:pt x="1" y="644"/>
                      </a:cubicBezTo>
                      <a:lnTo>
                        <a:pt x="1" y="858"/>
                      </a:lnTo>
                      <a:cubicBezTo>
                        <a:pt x="1" y="885"/>
                        <a:pt x="14" y="912"/>
                        <a:pt x="54" y="912"/>
                      </a:cubicBezTo>
                      <a:lnTo>
                        <a:pt x="710" y="912"/>
                      </a:lnTo>
                      <a:cubicBezTo>
                        <a:pt x="737" y="912"/>
                        <a:pt x="764" y="885"/>
                        <a:pt x="764" y="858"/>
                      </a:cubicBezTo>
                      <a:lnTo>
                        <a:pt x="764" y="644"/>
                      </a:lnTo>
                      <a:cubicBezTo>
                        <a:pt x="764" y="551"/>
                        <a:pt x="683" y="470"/>
                        <a:pt x="590" y="470"/>
                      </a:cubicBezTo>
                      <a:lnTo>
                        <a:pt x="523" y="470"/>
                      </a:lnTo>
                      <a:cubicBezTo>
                        <a:pt x="496" y="470"/>
                        <a:pt x="456" y="444"/>
                        <a:pt x="456" y="417"/>
                      </a:cubicBezTo>
                      <a:cubicBezTo>
                        <a:pt x="523" y="377"/>
                        <a:pt x="563" y="323"/>
                        <a:pt x="563" y="256"/>
                      </a:cubicBezTo>
                      <a:lnTo>
                        <a:pt x="563" y="176"/>
                      </a:lnTo>
                      <a:cubicBezTo>
                        <a:pt x="563" y="82"/>
                        <a:pt x="483" y="2"/>
                        <a:pt x="389" y="2"/>
                      </a:cubicBezTo>
                      <a:cubicBezTo>
                        <a:pt x="381" y="1"/>
                        <a:pt x="373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349;p31"/>
                <p:cNvSpPr/>
                <p:nvPr/>
              </p:nvSpPr>
              <p:spPr>
                <a:xfrm>
                  <a:off x="5076992" y="1912087"/>
                  <a:ext cx="84192" cy="13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83" extrusionOk="0">
                      <a:moveTo>
                        <a:pt x="295" y="0"/>
                      </a:moveTo>
                      <a:cubicBezTo>
                        <a:pt x="214" y="0"/>
                        <a:pt x="147" y="54"/>
                        <a:pt x="161" y="134"/>
                      </a:cubicBezTo>
                      <a:lnTo>
                        <a:pt x="161" y="188"/>
                      </a:lnTo>
                      <a:cubicBezTo>
                        <a:pt x="161" y="241"/>
                        <a:pt x="188" y="281"/>
                        <a:pt x="228" y="308"/>
                      </a:cubicBezTo>
                      <a:cubicBezTo>
                        <a:pt x="228" y="335"/>
                        <a:pt x="201" y="348"/>
                        <a:pt x="174" y="348"/>
                      </a:cubicBezTo>
                      <a:lnTo>
                        <a:pt x="134" y="348"/>
                      </a:lnTo>
                      <a:cubicBezTo>
                        <a:pt x="54" y="348"/>
                        <a:pt x="0" y="402"/>
                        <a:pt x="0" y="482"/>
                      </a:cubicBezTo>
                      <a:lnTo>
                        <a:pt x="0" y="643"/>
                      </a:lnTo>
                      <a:cubicBezTo>
                        <a:pt x="0" y="669"/>
                        <a:pt x="14" y="683"/>
                        <a:pt x="40" y="683"/>
                      </a:cubicBezTo>
                      <a:lnTo>
                        <a:pt x="268" y="683"/>
                      </a:lnTo>
                      <a:lnTo>
                        <a:pt x="268" y="562"/>
                      </a:lnTo>
                      <a:cubicBezTo>
                        <a:pt x="268" y="469"/>
                        <a:pt x="321" y="388"/>
                        <a:pt x="402" y="348"/>
                      </a:cubicBezTo>
                      <a:cubicBezTo>
                        <a:pt x="375" y="348"/>
                        <a:pt x="348" y="335"/>
                        <a:pt x="348" y="308"/>
                      </a:cubicBezTo>
                      <a:cubicBezTo>
                        <a:pt x="388" y="281"/>
                        <a:pt x="415" y="241"/>
                        <a:pt x="415" y="188"/>
                      </a:cubicBezTo>
                      <a:lnTo>
                        <a:pt x="415" y="134"/>
                      </a:lnTo>
                      <a:cubicBezTo>
                        <a:pt x="415" y="67"/>
                        <a:pt x="362" y="0"/>
                        <a:pt x="2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350;p31"/>
                <p:cNvSpPr/>
                <p:nvPr/>
              </p:nvSpPr>
              <p:spPr>
                <a:xfrm>
                  <a:off x="5279983" y="1912087"/>
                  <a:ext cx="84192" cy="135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670" extrusionOk="0">
                      <a:moveTo>
                        <a:pt x="135" y="0"/>
                      </a:moveTo>
                      <a:cubicBezTo>
                        <a:pt x="68" y="0"/>
                        <a:pt x="1" y="54"/>
                        <a:pt x="1" y="134"/>
                      </a:cubicBezTo>
                      <a:lnTo>
                        <a:pt x="1" y="188"/>
                      </a:lnTo>
                      <a:cubicBezTo>
                        <a:pt x="1" y="241"/>
                        <a:pt x="28" y="281"/>
                        <a:pt x="68" y="308"/>
                      </a:cubicBezTo>
                      <a:cubicBezTo>
                        <a:pt x="68" y="335"/>
                        <a:pt x="41" y="348"/>
                        <a:pt x="28" y="348"/>
                      </a:cubicBezTo>
                      <a:lnTo>
                        <a:pt x="14" y="348"/>
                      </a:lnTo>
                      <a:cubicBezTo>
                        <a:pt x="95" y="388"/>
                        <a:pt x="148" y="469"/>
                        <a:pt x="148" y="562"/>
                      </a:cubicBezTo>
                      <a:lnTo>
                        <a:pt x="148" y="669"/>
                      </a:lnTo>
                      <a:lnTo>
                        <a:pt x="376" y="669"/>
                      </a:lnTo>
                      <a:cubicBezTo>
                        <a:pt x="402" y="669"/>
                        <a:pt x="416" y="656"/>
                        <a:pt x="416" y="643"/>
                      </a:cubicBezTo>
                      <a:lnTo>
                        <a:pt x="416" y="469"/>
                      </a:lnTo>
                      <a:cubicBezTo>
                        <a:pt x="416" y="402"/>
                        <a:pt x="349" y="348"/>
                        <a:pt x="282" y="348"/>
                      </a:cubicBezTo>
                      <a:lnTo>
                        <a:pt x="242" y="348"/>
                      </a:lnTo>
                      <a:cubicBezTo>
                        <a:pt x="215" y="348"/>
                        <a:pt x="188" y="335"/>
                        <a:pt x="188" y="308"/>
                      </a:cubicBezTo>
                      <a:cubicBezTo>
                        <a:pt x="228" y="281"/>
                        <a:pt x="255" y="241"/>
                        <a:pt x="268" y="188"/>
                      </a:cubicBezTo>
                      <a:lnTo>
                        <a:pt x="268" y="134"/>
                      </a:lnTo>
                      <a:cubicBezTo>
                        <a:pt x="268" y="67"/>
                        <a:pt x="202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4" name="Rectangle 123"/>
          <p:cNvSpPr/>
          <p:nvPr/>
        </p:nvSpPr>
        <p:spPr>
          <a:xfrm>
            <a:off x="7078964" y="1117209"/>
            <a:ext cx="1728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Cyber Security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107922" y="2272209"/>
            <a:ext cx="1984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Face Recognition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108522" y="3427209"/>
            <a:ext cx="1183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Transport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165898" y="4534084"/>
            <a:ext cx="2772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Marketing &amp; Advertising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6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2;p28"/>
          <p:cNvSpPr/>
          <p:nvPr/>
        </p:nvSpPr>
        <p:spPr>
          <a:xfrm>
            <a:off x="1001180" y="359104"/>
            <a:ext cx="1857523" cy="528048"/>
          </a:xfrm>
          <a:custGeom>
            <a:avLst/>
            <a:gdLst/>
            <a:ahLst/>
            <a:cxnLst/>
            <a:rect l="l" t="t" r="r" b="b"/>
            <a:pathLst>
              <a:path w="13557" h="3922" extrusionOk="0">
                <a:moveTo>
                  <a:pt x="1" y="0"/>
                </a:moveTo>
                <a:lnTo>
                  <a:pt x="1" y="3921"/>
                </a:lnTo>
                <a:lnTo>
                  <a:pt x="13556" y="3921"/>
                </a:lnTo>
                <a:lnTo>
                  <a:pt x="13556" y="1954"/>
                </a:lnTo>
                <a:lnTo>
                  <a:pt x="1355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Contents</a:t>
            </a:r>
            <a:endParaRPr lang="en-US" sz="3600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sp>
        <p:nvSpPr>
          <p:cNvPr id="6" name="Google Shape;263;p28"/>
          <p:cNvSpPr/>
          <p:nvPr/>
        </p:nvSpPr>
        <p:spPr>
          <a:xfrm>
            <a:off x="152400" y="237456"/>
            <a:ext cx="771232" cy="773117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64;p28"/>
          <p:cNvSpPr/>
          <p:nvPr/>
        </p:nvSpPr>
        <p:spPr>
          <a:xfrm>
            <a:off x="923491" y="359104"/>
            <a:ext cx="77689" cy="529818"/>
          </a:xfrm>
          <a:custGeom>
            <a:avLst/>
            <a:gdLst/>
            <a:ahLst/>
            <a:cxnLst/>
            <a:rect l="l" t="t" r="r" b="b"/>
            <a:pathLst>
              <a:path w="577" h="3935" extrusionOk="0">
                <a:moveTo>
                  <a:pt x="1" y="0"/>
                </a:moveTo>
                <a:lnTo>
                  <a:pt x="1" y="3934"/>
                </a:lnTo>
                <a:lnTo>
                  <a:pt x="576" y="3934"/>
                </a:lnTo>
                <a:lnTo>
                  <a:pt x="576" y="0"/>
                </a:lnTo>
                <a:close/>
              </a:path>
            </a:pathLst>
          </a:custGeom>
          <a:solidFill>
            <a:srgbClr val="E0A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7F06B10-F2B9-45AE-BAEE-3A25BDC40F60}"/>
              </a:ext>
            </a:extLst>
          </p:cNvPr>
          <p:cNvGrpSpPr/>
          <p:nvPr/>
        </p:nvGrpSpPr>
        <p:grpSpPr>
          <a:xfrm>
            <a:off x="300295" y="1072335"/>
            <a:ext cx="5210969" cy="523220"/>
            <a:chOff x="1899628" y="1529755"/>
            <a:chExt cx="5210969" cy="523220"/>
          </a:xfrm>
        </p:grpSpPr>
        <p:sp>
          <p:nvSpPr>
            <p:cNvPr id="23" name="TextBox 22"/>
            <p:cNvSpPr txBox="1"/>
            <p:nvPr/>
          </p:nvSpPr>
          <p:spPr>
            <a:xfrm>
              <a:off x="2602905" y="1529755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800" b="1" dirty="0" smtClean="0">
                  <a:latin typeface="Agency FB" panose="020B0503020202020204" pitchFamily="34" charset="0"/>
                  <a:cs typeface="Times New Roman" pitchFamily="18" charset="0"/>
                </a:rPr>
                <a:t>Introduction</a:t>
              </a:r>
              <a:r>
                <a:rPr lang="en-US" altLang="ko-KR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ko-KR" sz="2800" b="1" dirty="0">
                  <a:latin typeface="Agency FB" panose="020B0503020202020204" pitchFamily="34" charset="0"/>
                  <a:cs typeface="Times New Roman" pitchFamily="18" charset="0"/>
                </a:rPr>
                <a:t>to AI &amp; ML</a:t>
              </a:r>
              <a:endParaRPr lang="ko-KR" altLang="en-US" sz="2800" b="1" dirty="0">
                <a:latin typeface="Agency FB" panose="020B0503020202020204" pitchFamily="34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99628" y="1575921"/>
              <a:ext cx="95809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latin typeface="Agency FB" pitchFamily="34" charset="0"/>
                  <a:cs typeface="Times New Roman" pitchFamily="18" charset="0"/>
                </a:rPr>
                <a:t>01</a:t>
              </a:r>
              <a:endParaRPr lang="ko-KR" altLang="en-US" sz="2400" b="1" dirty="0">
                <a:latin typeface="Agency FB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8C572D2-FF82-4F09-A87C-3D3A60EF1C3D}"/>
              </a:ext>
            </a:extLst>
          </p:cNvPr>
          <p:cNvGrpSpPr/>
          <p:nvPr/>
        </p:nvGrpSpPr>
        <p:grpSpPr>
          <a:xfrm>
            <a:off x="177324" y="1619353"/>
            <a:ext cx="6661042" cy="523220"/>
            <a:chOff x="1789761" y="1541475"/>
            <a:chExt cx="5218056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FCF8A9D-7E22-4279-8535-9C4F0258D7B9}"/>
                </a:ext>
              </a:extLst>
            </p:cNvPr>
            <p:cNvSpPr txBox="1"/>
            <p:nvPr/>
          </p:nvSpPr>
          <p:spPr>
            <a:xfrm>
              <a:off x="2500125" y="1541475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latin typeface="Agency FB" panose="020B0503020202020204" pitchFamily="34" charset="0"/>
                  <a:cs typeface="Times New Roman" pitchFamily="18" charset="0"/>
                </a:rPr>
                <a:t>Career in AI &amp; ML</a:t>
              </a:r>
              <a:endParaRPr lang="ko-KR" altLang="en-US" sz="2800" b="1" dirty="0">
                <a:latin typeface="Agency FB" panose="020B0503020202020204" pitchFamily="34" charset="0"/>
                <a:cs typeface="Times New Roman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E6D74D0-F347-4E58-A9D8-7E9536FAAEC3}"/>
                </a:ext>
              </a:extLst>
            </p:cNvPr>
            <p:cNvSpPr txBox="1"/>
            <p:nvPr/>
          </p:nvSpPr>
          <p:spPr>
            <a:xfrm>
              <a:off x="1789761" y="1575921"/>
              <a:ext cx="95809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latin typeface="Agency FB" pitchFamily="34" charset="0"/>
                  <a:cs typeface="Times New Roman" pitchFamily="18" charset="0"/>
                </a:rPr>
                <a:t>02</a:t>
              </a:r>
              <a:endParaRPr lang="ko-KR" altLang="en-US" sz="2400" b="1" dirty="0">
                <a:latin typeface="Agency FB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66517ED-D341-498B-BF06-476933A43F6B}"/>
              </a:ext>
            </a:extLst>
          </p:cNvPr>
          <p:cNvGrpSpPr/>
          <p:nvPr/>
        </p:nvGrpSpPr>
        <p:grpSpPr>
          <a:xfrm>
            <a:off x="177324" y="2208049"/>
            <a:ext cx="6584219" cy="523220"/>
            <a:chOff x="866651" y="1081038"/>
            <a:chExt cx="5227668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90EC436-1B46-49D9-A7E4-ADECB5E929DF}"/>
                </a:ext>
              </a:extLst>
            </p:cNvPr>
            <p:cNvSpPr txBox="1"/>
            <p:nvPr/>
          </p:nvSpPr>
          <p:spPr>
            <a:xfrm>
              <a:off x="1586627" y="1081038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latin typeface="Agency FB" panose="020B0503020202020204" pitchFamily="34" charset="0"/>
                  <a:cs typeface="Times New Roman" pitchFamily="18" charset="0"/>
                </a:rPr>
                <a:t>Start ups to drive growth of AI &amp; ML  </a:t>
              </a:r>
              <a:endParaRPr lang="ko-KR" altLang="en-US" sz="2800" b="1" dirty="0">
                <a:latin typeface="Agency FB" panose="020B0503020202020204" pitchFamily="34" charset="0"/>
                <a:cs typeface="Times New Roman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F831A6C-272F-4BDD-8F88-4227AAB90FB2}"/>
                </a:ext>
              </a:extLst>
            </p:cNvPr>
            <p:cNvSpPr txBox="1"/>
            <p:nvPr/>
          </p:nvSpPr>
          <p:spPr>
            <a:xfrm>
              <a:off x="866651" y="1123273"/>
              <a:ext cx="95809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latin typeface="Agency FB" pitchFamily="34" charset="0"/>
                  <a:cs typeface="Times New Roman" pitchFamily="18" charset="0"/>
                </a:rPr>
                <a:t>03</a:t>
              </a:r>
              <a:endParaRPr lang="ko-KR" altLang="en-US" sz="2400" b="1" dirty="0">
                <a:latin typeface="Agency FB" pitchFamily="34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DEE4032-D811-4C99-AE03-98362C887B64}"/>
              </a:ext>
            </a:extLst>
          </p:cNvPr>
          <p:cNvGrpSpPr/>
          <p:nvPr/>
        </p:nvGrpSpPr>
        <p:grpSpPr>
          <a:xfrm>
            <a:off x="308526" y="2774007"/>
            <a:ext cx="5313639" cy="523220"/>
            <a:chOff x="1765226" y="1488531"/>
            <a:chExt cx="5313639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DFCC804-6C1D-4C67-B274-1978635DA6F9}"/>
                </a:ext>
              </a:extLst>
            </p:cNvPr>
            <p:cNvSpPr txBox="1"/>
            <p:nvPr/>
          </p:nvSpPr>
          <p:spPr>
            <a:xfrm>
              <a:off x="2571173" y="1488531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latin typeface="Agency FB" panose="020B0503020202020204" pitchFamily="34" charset="0"/>
                  <a:cs typeface="Times New Roman" pitchFamily="18" charset="0"/>
                </a:rPr>
                <a:t>Skills for success in AI &amp; ML</a:t>
              </a:r>
              <a:endParaRPr lang="ko-KR" altLang="en-US" sz="2800" b="1" dirty="0">
                <a:latin typeface="Agency FB" panose="020B0503020202020204" pitchFamily="34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B7AC64B-48B2-4F4F-A626-7901145018C6}"/>
                </a:ext>
              </a:extLst>
            </p:cNvPr>
            <p:cNvSpPr txBox="1"/>
            <p:nvPr/>
          </p:nvSpPr>
          <p:spPr>
            <a:xfrm>
              <a:off x="1765226" y="1536256"/>
              <a:ext cx="95809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 smtClean="0">
                  <a:latin typeface="Agency FB" pitchFamily="34" charset="0"/>
                  <a:cs typeface="Times New Roman" pitchFamily="18" charset="0"/>
                </a:rPr>
                <a:t>04</a:t>
              </a:r>
              <a:endParaRPr lang="ko-KR" altLang="en-US" sz="2400" b="1" dirty="0">
                <a:latin typeface="Agency FB" pitchFamily="34" charset="0"/>
                <a:cs typeface="Times New Roman" pitchFamily="18" charset="0"/>
              </a:endParaRPr>
            </a:p>
          </p:txBody>
        </p:sp>
      </p:grpSp>
      <p:pic>
        <p:nvPicPr>
          <p:cNvPr id="38" name="Picture 3" descr="C:\Users\SHRUTI B H\Desktop\deep-learn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" y="3949121"/>
            <a:ext cx="4240904" cy="2385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DEE4032-D811-4C99-AE03-98362C887B64}"/>
              </a:ext>
            </a:extLst>
          </p:cNvPr>
          <p:cNvGrpSpPr/>
          <p:nvPr/>
        </p:nvGrpSpPr>
        <p:grpSpPr>
          <a:xfrm>
            <a:off x="322697" y="3362360"/>
            <a:ext cx="5292373" cy="523220"/>
            <a:chOff x="1765226" y="1488531"/>
            <a:chExt cx="5292373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DFCC804-6C1D-4C67-B274-1978635DA6F9}"/>
                </a:ext>
              </a:extLst>
            </p:cNvPr>
            <p:cNvSpPr txBox="1"/>
            <p:nvPr/>
          </p:nvSpPr>
          <p:spPr>
            <a:xfrm>
              <a:off x="2549907" y="1488531"/>
              <a:ext cx="45076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smtClean="0">
                  <a:latin typeface="Agency FB" panose="020B0503020202020204" pitchFamily="34" charset="0"/>
                  <a:cs typeface="Times New Roman" pitchFamily="18" charset="0"/>
                </a:rPr>
                <a:t>Conclusions</a:t>
              </a:r>
              <a:endParaRPr lang="ko-KR" altLang="en-US" sz="2800" b="1" dirty="0">
                <a:latin typeface="Agency FB" panose="020B0503020202020204" pitchFamily="34" charset="0"/>
                <a:cs typeface="Times New Roman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B7AC64B-48B2-4F4F-A626-7901145018C6}"/>
                </a:ext>
              </a:extLst>
            </p:cNvPr>
            <p:cNvSpPr txBox="1"/>
            <p:nvPr/>
          </p:nvSpPr>
          <p:spPr>
            <a:xfrm>
              <a:off x="1765226" y="1536256"/>
              <a:ext cx="958096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 smtClean="0">
                  <a:latin typeface="Agency FB" pitchFamily="34" charset="0"/>
                  <a:cs typeface="Times New Roman" pitchFamily="18" charset="0"/>
                </a:rPr>
                <a:t>05</a:t>
              </a:r>
              <a:endParaRPr lang="ko-KR" altLang="en-US" sz="2400" b="1" dirty="0">
                <a:latin typeface="Agency FB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xmlns="" id="{4F3E1F45-6B3F-46A1-82A6-7F2F85378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4973591" y="147303"/>
            <a:ext cx="2539019" cy="23259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27367EC-D624-4AA8-9796-F91C974FA1BA}"/>
              </a:ext>
            </a:extLst>
          </p:cNvPr>
          <p:cNvCxnSpPr>
            <a:cxnSpLocks/>
          </p:cNvCxnSpPr>
          <p:nvPr/>
        </p:nvCxnSpPr>
        <p:spPr>
          <a:xfrm flipV="1">
            <a:off x="1033001" y="2163503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C213B94-982C-49DA-98A9-8965726605B4}"/>
              </a:ext>
            </a:extLst>
          </p:cNvPr>
          <p:cNvCxnSpPr>
            <a:cxnSpLocks/>
          </p:cNvCxnSpPr>
          <p:nvPr/>
        </p:nvCxnSpPr>
        <p:spPr>
          <a:xfrm flipV="1">
            <a:off x="7160950" y="2180218"/>
            <a:ext cx="3960196" cy="9836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641444-62F1-423A-8E67-FDB84BEA72CA}"/>
              </a:ext>
            </a:extLst>
          </p:cNvPr>
          <p:cNvSpPr txBox="1"/>
          <p:nvPr/>
        </p:nvSpPr>
        <p:spPr>
          <a:xfrm>
            <a:off x="1298991" y="2233126"/>
            <a:ext cx="19233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altLang="ko-KR" sz="2000" b="1" dirty="0">
              <a:solidFill>
                <a:schemeClr val="accent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CD084559-AB21-48FE-B783-B88EC3088814}"/>
              </a:ext>
            </a:extLst>
          </p:cNvPr>
          <p:cNvSpPr/>
          <p:nvPr/>
        </p:nvSpPr>
        <p:spPr>
          <a:xfrm>
            <a:off x="5404579" y="486119"/>
            <a:ext cx="1357625" cy="957469"/>
          </a:xfrm>
          <a:custGeom>
            <a:avLst/>
            <a:gdLst/>
            <a:ahLst/>
            <a:cxnLst/>
            <a:rect l="l" t="t" r="r" b="b"/>
            <a:pathLst>
              <a:path w="330249" h="218182">
                <a:moveTo>
                  <a:pt x="117946" y="56554"/>
                </a:moveTo>
                <a:lnTo>
                  <a:pt x="94115" y="134987"/>
                </a:lnTo>
                <a:lnTo>
                  <a:pt x="142028" y="134987"/>
                </a:lnTo>
                <a:close/>
                <a:moveTo>
                  <a:pt x="262681" y="0"/>
                </a:moveTo>
                <a:lnTo>
                  <a:pt x="330249" y="0"/>
                </a:lnTo>
                <a:lnTo>
                  <a:pt x="330249" y="218182"/>
                </a:lnTo>
                <a:lnTo>
                  <a:pt x="262681" y="218182"/>
                </a:lnTo>
                <a:close/>
                <a:moveTo>
                  <a:pt x="82004" y="0"/>
                </a:moveTo>
                <a:lnTo>
                  <a:pt x="155544" y="0"/>
                </a:lnTo>
                <a:lnTo>
                  <a:pt x="237529" y="218182"/>
                </a:lnTo>
                <a:lnTo>
                  <a:pt x="166929" y="218182"/>
                </a:lnTo>
                <a:lnTo>
                  <a:pt x="156013" y="182165"/>
                </a:lnTo>
                <a:lnTo>
                  <a:pt x="79472" y="182165"/>
                </a:lnTo>
                <a:lnTo>
                  <a:pt x="68837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4999" y="965704"/>
            <a:ext cx="2022673" cy="95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025" y="723795"/>
            <a:ext cx="2204105" cy="10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111616" y="2251089"/>
            <a:ext cx="5721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AI covers many areas like medical diagnosis, stock trading, robot control, scientific discovery. </a:t>
            </a:r>
          </a:p>
          <a:p>
            <a:pPr marL="179388" indent="-179388" algn="just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have the B.E / M. Tech degree in AI and ML, you have the job opportunities  in ISRO.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You also have option to go in various top level microchip manufacturer companies like Intel.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Indian institute of Biology offers research in AI and robotics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Some AI job includes machine learning engineer, data scientist, business intelligence developer, research  Scientists, and AI engineer.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62204" y="2186528"/>
            <a:ext cx="45197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sz="1600" dirty="0" smtClean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35554" y="2280849"/>
            <a:ext cx="53805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Intel offers job for AI and Robotics specialist. </a:t>
            </a:r>
          </a:p>
          <a:p>
            <a:pPr marL="179388" indent="-179388" algn="just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NASA is the best place to get job in AI in space science. 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 tech companies are prepared to spend over $1 billion by 2020 in the process of poaching AI talent from wherever they can get it.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UK’s demand for AI skills has been growing much faster than that in the US, Canada and Australia.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262;p28"/>
          <p:cNvSpPr/>
          <p:nvPr/>
        </p:nvSpPr>
        <p:spPr>
          <a:xfrm>
            <a:off x="1001181" y="268951"/>
            <a:ext cx="2221197" cy="528048"/>
          </a:xfrm>
          <a:custGeom>
            <a:avLst/>
            <a:gdLst/>
            <a:ahLst/>
            <a:cxnLst/>
            <a:rect l="l" t="t" r="r" b="b"/>
            <a:pathLst>
              <a:path w="13557" h="3922" extrusionOk="0">
                <a:moveTo>
                  <a:pt x="1" y="0"/>
                </a:moveTo>
                <a:lnTo>
                  <a:pt x="1" y="3921"/>
                </a:lnTo>
                <a:lnTo>
                  <a:pt x="13556" y="3921"/>
                </a:lnTo>
                <a:lnTo>
                  <a:pt x="13556" y="1954"/>
                </a:lnTo>
                <a:lnTo>
                  <a:pt x="1355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dirty="0" smtClean="0">
                <a:latin typeface="Agency FB" pitchFamily="34" charset="0"/>
                <a:cs typeface="Calibri" panose="020F0502020204030204" pitchFamily="34" charset="0"/>
              </a:rPr>
              <a:t>Avenues </a:t>
            </a:r>
            <a:endParaRPr lang="en-US" sz="3600" dirty="0">
              <a:latin typeface="Agency FB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263;p28"/>
          <p:cNvSpPr/>
          <p:nvPr/>
        </p:nvSpPr>
        <p:spPr>
          <a:xfrm>
            <a:off x="152400" y="147303"/>
            <a:ext cx="771232" cy="773117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64;p28"/>
          <p:cNvSpPr/>
          <p:nvPr/>
        </p:nvSpPr>
        <p:spPr>
          <a:xfrm>
            <a:off x="923491" y="268951"/>
            <a:ext cx="77689" cy="529818"/>
          </a:xfrm>
          <a:custGeom>
            <a:avLst/>
            <a:gdLst/>
            <a:ahLst/>
            <a:cxnLst/>
            <a:rect l="l" t="t" r="r" b="b"/>
            <a:pathLst>
              <a:path w="577" h="3935" extrusionOk="0">
                <a:moveTo>
                  <a:pt x="1" y="0"/>
                </a:moveTo>
                <a:lnTo>
                  <a:pt x="1" y="3934"/>
                </a:lnTo>
                <a:lnTo>
                  <a:pt x="576" y="3934"/>
                </a:lnTo>
                <a:lnTo>
                  <a:pt x="576" y="0"/>
                </a:lnTo>
                <a:close/>
              </a:path>
            </a:pathLst>
          </a:custGeom>
          <a:solidFill>
            <a:srgbClr val="E0A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451836" y="1826242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latin typeface="Agency FB" pitchFamily="34" charset="0"/>
                <a:cs typeface="Calibri" panose="020F0502020204030204" pitchFamily="34" charset="0"/>
              </a:rPr>
              <a:t>India</a:t>
            </a:r>
            <a:endParaRPr lang="en-US" b="1" dirty="0">
              <a:latin typeface="Agency FB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0776" y="183070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gency FB" panose="020B0503020202020204" pitchFamily="34" charset="0"/>
                <a:cs typeface="Times New Roman" pitchFamily="18" charset="0"/>
              </a:rPr>
              <a:t>Abroad</a:t>
            </a:r>
            <a:endParaRPr lang="en-US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8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641444-62F1-423A-8E67-FDB84BEA72CA}"/>
              </a:ext>
            </a:extLst>
          </p:cNvPr>
          <p:cNvSpPr txBox="1"/>
          <p:nvPr/>
        </p:nvSpPr>
        <p:spPr>
          <a:xfrm>
            <a:off x="1298991" y="2233126"/>
            <a:ext cx="19233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altLang="ko-KR" sz="2000" b="1" dirty="0">
              <a:solidFill>
                <a:schemeClr val="accent1"/>
              </a:solidFill>
            </a:endParaRPr>
          </a:p>
        </p:txBody>
      </p:sp>
      <p:sp>
        <p:nvSpPr>
          <p:cNvPr id="15" name="Google Shape;262;p28"/>
          <p:cNvSpPr/>
          <p:nvPr/>
        </p:nvSpPr>
        <p:spPr>
          <a:xfrm>
            <a:off x="1001181" y="268951"/>
            <a:ext cx="2221197" cy="528048"/>
          </a:xfrm>
          <a:custGeom>
            <a:avLst/>
            <a:gdLst/>
            <a:ahLst/>
            <a:cxnLst/>
            <a:rect l="l" t="t" r="r" b="b"/>
            <a:pathLst>
              <a:path w="13557" h="3922" extrusionOk="0">
                <a:moveTo>
                  <a:pt x="1" y="0"/>
                </a:moveTo>
                <a:lnTo>
                  <a:pt x="1" y="3921"/>
                </a:lnTo>
                <a:lnTo>
                  <a:pt x="13556" y="3921"/>
                </a:lnTo>
                <a:lnTo>
                  <a:pt x="13556" y="1954"/>
                </a:lnTo>
                <a:lnTo>
                  <a:pt x="1355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dirty="0" smtClean="0">
                <a:latin typeface="Agency FB" pitchFamily="34" charset="0"/>
                <a:cs typeface="Calibri" panose="020F0502020204030204" pitchFamily="34" charset="0"/>
              </a:rPr>
              <a:t> </a:t>
            </a:r>
            <a:endParaRPr lang="en-US" sz="3600" dirty="0">
              <a:latin typeface="Agency FB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263;p28"/>
          <p:cNvSpPr/>
          <p:nvPr/>
        </p:nvSpPr>
        <p:spPr>
          <a:xfrm>
            <a:off x="152400" y="147303"/>
            <a:ext cx="771232" cy="773117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64;p28"/>
          <p:cNvSpPr/>
          <p:nvPr/>
        </p:nvSpPr>
        <p:spPr>
          <a:xfrm>
            <a:off x="923491" y="268951"/>
            <a:ext cx="77689" cy="529818"/>
          </a:xfrm>
          <a:custGeom>
            <a:avLst/>
            <a:gdLst/>
            <a:ahLst/>
            <a:cxnLst/>
            <a:rect l="l" t="t" r="r" b="b"/>
            <a:pathLst>
              <a:path w="577" h="3935" extrusionOk="0">
                <a:moveTo>
                  <a:pt x="1" y="0"/>
                </a:moveTo>
                <a:lnTo>
                  <a:pt x="1" y="3934"/>
                </a:lnTo>
                <a:lnTo>
                  <a:pt x="576" y="3934"/>
                </a:lnTo>
                <a:lnTo>
                  <a:pt x="576" y="0"/>
                </a:lnTo>
                <a:close/>
              </a:path>
            </a:pathLst>
          </a:custGeom>
          <a:solidFill>
            <a:srgbClr val="E0A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1398465" y="2765849"/>
            <a:ext cx="9424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Agency FB" pitchFamily="34" charset="0"/>
              </a:rPr>
              <a:t>World’s biggest companies heavily relying on AI &amp; ML</a:t>
            </a:r>
            <a:endParaRPr lang="en-US" sz="4000" b="1" dirty="0">
              <a:solidFill>
                <a:srgbClr val="FFC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8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RUTI B H\Desktop\amazon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" y="323031"/>
            <a:ext cx="2881884" cy="1121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RUTI B H\Desktop\40583b9485486616cc310cf5c5282b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210" y="703655"/>
            <a:ext cx="2728258" cy="1541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RUTI B H\Desktop\IBM_Cloud_logo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33" y="379722"/>
            <a:ext cx="1598483" cy="1141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RUTI B H\Desktop\Microsoft-Azur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24" y="1148293"/>
            <a:ext cx="2535701" cy="2147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RUTI B H\Desktop\alibaba-cloud-logo-898D58C1CE-seeklogo.c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4" y="661121"/>
            <a:ext cx="1980163" cy="976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HRUTI B H\Desktop\download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11" y="1954826"/>
            <a:ext cx="2428875" cy="471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HRUTI B H\Desktop\sift-updated-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" y="1751769"/>
            <a:ext cx="1319782" cy="796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HRUTI B H\Desktop\Icertis-logo_large-whitespace-PNG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29" y="1952205"/>
            <a:ext cx="2050174" cy="1492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HRUTI B H\Desktop\download (3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12" y="2337043"/>
            <a:ext cx="3167750" cy="722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HRUTI B H\Desktop\Default-OG-Ima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62" y="3067848"/>
            <a:ext cx="1171207" cy="753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HRUTI B H\Desktop\A-AEYE_FullColor_RGB_v2_1123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45" y="3201311"/>
            <a:ext cx="2311191" cy="803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HRUTI B H\Desktop\8454713f-116a-4252-acb9-04ea1e2c21f1-15796362430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5" y="2617708"/>
            <a:ext cx="2254469" cy="550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HRUTI B H\Desktop\1200px-Salesforce_logo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52" y="377888"/>
            <a:ext cx="2093453" cy="1312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SHRUTI B H\Desktop\1280px-Siemens-logo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" y="2929387"/>
            <a:ext cx="2093111" cy="498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HRUTI B H\Desktop\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3" y="3411456"/>
            <a:ext cx="2776045" cy="1321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SHRUTI B H\Desktop\logos-03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07" y="334376"/>
            <a:ext cx="2593112" cy="1355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SHRUTI B H\Desktop\open-graph-default1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72" y="3136258"/>
            <a:ext cx="2385645" cy="124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SHRUTI B H\Desktop\Rev.com_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11" y="3425002"/>
            <a:ext cx="1694553" cy="754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SHRUTI B H\Desktop\SenSat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195" y="3887104"/>
            <a:ext cx="1449805" cy="1078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SHRUTI B H\Desktop\Suki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3" y="4516309"/>
            <a:ext cx="2228644" cy="919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SHRUTI B H\Desktop\tempus-logo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86" y="3932692"/>
            <a:ext cx="1087007" cy="1087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SHRUTI B H\Desktop\verkada-logo-vector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07" y="3827320"/>
            <a:ext cx="2612035" cy="1451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SHRUTI B H\Desktop\social-logo.pn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383745"/>
              </a:clrFrom>
              <a:clrTo>
                <a:srgbClr val="38374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68" y="4374046"/>
            <a:ext cx="2308076" cy="1243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SHRUTI B H\Desktop\Nvidia_logo.sv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71" y="4635800"/>
            <a:ext cx="2200320" cy="1594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SHRUTI B H\Desktop\Intel_white_logo.pn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21" y="4890975"/>
            <a:ext cx="2541548" cy="1473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SHRUTI B H\Desktop\Iris.AI_logo_scaled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9" y="5698016"/>
            <a:ext cx="2306637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SHRUTI B H\Desktop\Orbital_Logo-web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997" y="5377963"/>
            <a:ext cx="2101181" cy="75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808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UTI B H\Desktop\xdotai-logo-cyan-on-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828"/>
            <a:ext cx="2123072" cy="2426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RUTI B H\Desktop\zebra-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22" y="482393"/>
            <a:ext cx="2177716" cy="1361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RUTI B H\Desktop\download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93" y="832439"/>
            <a:ext cx="4017102" cy="794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RUTI B H\Desktop\download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42" y="870208"/>
            <a:ext cx="2314575" cy="495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HRUTI B H\Desktop\DC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37" y="1404875"/>
            <a:ext cx="2349796" cy="133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HRUTI B H\Desktop\Tamr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72" y="1924493"/>
            <a:ext cx="3373961" cy="850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HRUTI B H\Desktop\tencent-games-logo-transparent-png-clipart-free-download-ywd-tencent-logo-png-2000_39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213"/>
            <a:ext cx="3795679" cy="757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HRUTI B H\Desktop\TM-Flatiron-Horizontal-Lockup_whiteB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86" y="1903227"/>
            <a:ext cx="3105742" cy="779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SHRUTI B H\Desktop\ViSenze_logo_fi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17" y="2665169"/>
            <a:ext cx="3810000" cy="120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HRUTI B H\Desktop\xnor-logo-white-rwd.png.rendition.intel.web.480.360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07" y="2794933"/>
            <a:ext cx="1334466" cy="998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SHRUTI B H\Desktop\logo-deep-6-ai-300x18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078" y="3870250"/>
            <a:ext cx="2648627" cy="1052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SHRUTI B H\Desktop\next-it-logo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22" y="2844088"/>
            <a:ext cx="2351729" cy="1278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SHRUTI B H\Desktop\hkvdyap7lszfwnsfdtt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3" y="384080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SHRUTI B H\Desktop\cqhykhbjojqzojywcrgz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75" y="3703212"/>
            <a:ext cx="1904152" cy="1904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SHRUTI B H\Desktop\333-3333989_sales-development-representative-big-panda-logo-png-clipar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83" y="3840809"/>
            <a:ext cx="1165090" cy="13358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SHRUTI B H\Desktop\1280px-Bossa_Nova_Robotics_logo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37" y="3909965"/>
            <a:ext cx="2815710" cy="800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SHRUTI B H\Desktop\5b070d85a92bfd1d8fa7ba1c_sharing_c5g69e6MSr5iT0iGaltGfR_upscaled_image_x4-1-e1580223042930.pn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62" y="5199321"/>
            <a:ext cx="2882543" cy="1052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SHRUTI B H\Desktop\C3_Logo_500_black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87" y="5007935"/>
            <a:ext cx="2224548" cy="1265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SHRUTI B H\Desktop\download (3)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40" y="5346982"/>
            <a:ext cx="4828161" cy="617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5640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UTI B H\Desktop\TOPBOTS_Enterprise_AI_Landscape_2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" y="673768"/>
            <a:ext cx="10994190" cy="6184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3788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UTI B H\Desktop\100-AI-startups-to-watch-in-2020_CB-Insights_AI-1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5" y="375234"/>
            <a:ext cx="11309684" cy="6035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3897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697305" y="1063006"/>
            <a:ext cx="4991921" cy="657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E6CCC7F-C86B-4A63-BF48-C7A20F380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9696" y="345333"/>
            <a:ext cx="5816909" cy="724247"/>
          </a:xfrm>
        </p:spPr>
        <p:txBody>
          <a:bodyPr/>
          <a:lstStyle/>
          <a:p>
            <a:pPr algn="l"/>
            <a:r>
              <a:rPr lang="en-US" altLang="ko-K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Times New Roman" pitchFamily="18" charset="0"/>
              </a:rPr>
              <a:t>III. AI &amp; ML to drive growth of Start ups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Times New Roman" pitchFamily="18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xmlns="" id="{56876195-E054-4432-A774-7E2BB9D10397}"/>
              </a:ext>
            </a:extLst>
          </p:cNvPr>
          <p:cNvGrpSpPr/>
          <p:nvPr/>
        </p:nvGrpSpPr>
        <p:grpSpPr>
          <a:xfrm>
            <a:off x="4226167" y="1713979"/>
            <a:ext cx="3880338" cy="4261848"/>
            <a:chOff x="5369718" y="2683668"/>
            <a:chExt cx="1452563" cy="1595377"/>
          </a:xfrm>
        </p:grpSpPr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xmlns="" id="{C9241BD8-6556-4E2C-B895-FCE53BD2AED0}"/>
                </a:ext>
              </a:extLst>
            </p:cNvPr>
            <p:cNvSpPr/>
            <p:nvPr/>
          </p:nvSpPr>
          <p:spPr>
            <a:xfrm>
              <a:off x="6075509" y="4015008"/>
              <a:ext cx="264037" cy="264037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xmlns="" id="{52A1169D-927F-46FE-BC59-386CC21D789D}"/>
                </a:ext>
              </a:extLst>
            </p:cNvPr>
            <p:cNvSpPr/>
            <p:nvPr/>
          </p:nvSpPr>
          <p:spPr>
            <a:xfrm>
              <a:off x="5820521" y="4015008"/>
              <a:ext cx="264037" cy="264037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xmlns="" id="{E42DD6F4-9229-4F09-89D2-AE61AA686A8C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xmlns="" id="{62C28B7F-E812-4E85-9254-D8AFCE57AD4F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xmlns="" id="{9EDF585F-51B6-460C-9639-6F654869D21E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84BFF45F-3123-46B5-8BAB-66EEFF74854D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1CE4215C-F238-4074-8566-066F4BB5499A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5452315B-BF12-46F9-9CB7-88BF733DBDBC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9C7FEAB0-01AF-4BB5-B68D-C312D06F6193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300F6227-1FD1-49E1-BC0D-7F773CAFA52B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C53492B7-4E2F-44BE-BED4-66FBF7CB9E5B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8">
              <a:extLst>
                <a:ext uri="{FF2B5EF4-FFF2-40B4-BE49-F238E27FC236}">
                  <a16:creationId xmlns:a16="http://schemas.microsoft.com/office/drawing/2014/main" xmlns="" id="{44536104-7164-4358-9D90-8A4E16515F29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9">
              <a:extLst>
                <a:ext uri="{FF2B5EF4-FFF2-40B4-BE49-F238E27FC236}">
                  <a16:creationId xmlns:a16="http://schemas.microsoft.com/office/drawing/2014/main" xmlns="" id="{31AB1D94-074A-4C6B-93C2-777DAD2C5FEA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xmlns="" id="{5D9FCD37-8F8E-4B06-A3A4-7C68D84421DD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1">
              <a:extLst>
                <a:ext uri="{FF2B5EF4-FFF2-40B4-BE49-F238E27FC236}">
                  <a16:creationId xmlns:a16="http://schemas.microsoft.com/office/drawing/2014/main" xmlns="" id="{3D9526B5-9BE8-4E09-A91A-B72E56E25927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2">
              <a:extLst>
                <a:ext uri="{FF2B5EF4-FFF2-40B4-BE49-F238E27FC236}">
                  <a16:creationId xmlns:a16="http://schemas.microsoft.com/office/drawing/2014/main" xmlns="" id="{8E6E10C0-13B9-41B9-B50A-27F0F16144EC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xmlns="" id="{21AE99C5-BD87-45B9-9CB8-68ECDF4356F9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4">
              <a:extLst>
                <a:ext uri="{FF2B5EF4-FFF2-40B4-BE49-F238E27FC236}">
                  <a16:creationId xmlns:a16="http://schemas.microsoft.com/office/drawing/2014/main" xmlns="" id="{A325DCB3-D5B0-4BC1-B216-EBDAD79759CB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5">
              <a:extLst>
                <a:ext uri="{FF2B5EF4-FFF2-40B4-BE49-F238E27FC236}">
                  <a16:creationId xmlns:a16="http://schemas.microsoft.com/office/drawing/2014/main" xmlns="" id="{ACFB5E71-AD5B-4955-9ABD-C527A3BC5124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6">
              <a:extLst>
                <a:ext uri="{FF2B5EF4-FFF2-40B4-BE49-F238E27FC236}">
                  <a16:creationId xmlns:a16="http://schemas.microsoft.com/office/drawing/2014/main" xmlns="" id="{39B7EB1D-CDB7-4B0F-959B-463731427B20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xmlns="" id="{7FD3780D-7D85-4A55-9081-7CAA313564B1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xmlns="" id="{19A00F5A-29BF-4BE8-9981-002BC0FA48C8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xmlns="" id="{A025F13D-DA21-40A9-8EC5-76362F59C6F9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0">
              <a:extLst>
                <a:ext uri="{FF2B5EF4-FFF2-40B4-BE49-F238E27FC236}">
                  <a16:creationId xmlns:a16="http://schemas.microsoft.com/office/drawing/2014/main" xmlns="" id="{47D241EF-D072-477B-847D-B9D7812A2062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1">
              <a:extLst>
                <a:ext uri="{FF2B5EF4-FFF2-40B4-BE49-F238E27FC236}">
                  <a16:creationId xmlns:a16="http://schemas.microsoft.com/office/drawing/2014/main" xmlns="" id="{1AD90D11-4718-49AA-A45E-BB32DCB8285E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2">
              <a:extLst>
                <a:ext uri="{FF2B5EF4-FFF2-40B4-BE49-F238E27FC236}">
                  <a16:creationId xmlns:a16="http://schemas.microsoft.com/office/drawing/2014/main" xmlns="" id="{7E17D256-B342-4E37-9406-2AA05E8DA6E7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 14">
            <a:extLst>
              <a:ext uri="{FF2B5EF4-FFF2-40B4-BE49-F238E27FC236}">
                <a16:creationId xmlns:a16="http://schemas.microsoft.com/office/drawing/2014/main" xmlns="" id="{2E11B857-74CB-4115-9CDF-C2D1BCC2F6A5}"/>
              </a:ext>
            </a:extLst>
          </p:cNvPr>
          <p:cNvSpPr/>
          <p:nvPr/>
        </p:nvSpPr>
        <p:spPr>
          <a:xfrm flipV="1">
            <a:off x="1697305" y="1864619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13">
            <a:extLst>
              <a:ext uri="{FF2B5EF4-FFF2-40B4-BE49-F238E27FC236}">
                <a16:creationId xmlns:a16="http://schemas.microsoft.com/office/drawing/2014/main" xmlns="" id="{D20AA7F7-2723-4B5C-B109-F66EC3D7DE60}"/>
              </a:ext>
            </a:extLst>
          </p:cNvPr>
          <p:cNvSpPr/>
          <p:nvPr/>
        </p:nvSpPr>
        <p:spPr>
          <a:xfrm flipV="1">
            <a:off x="7826612" y="4901704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4" name="Group 48">
            <a:extLst>
              <a:ext uri="{FF2B5EF4-FFF2-40B4-BE49-F238E27FC236}">
                <a16:creationId xmlns:a16="http://schemas.microsoft.com/office/drawing/2014/main" xmlns="" id="{7C89D1B8-A5D0-4802-9C7F-CA654CCD2723}"/>
              </a:ext>
            </a:extLst>
          </p:cNvPr>
          <p:cNvGrpSpPr/>
          <p:nvPr/>
        </p:nvGrpSpPr>
        <p:grpSpPr>
          <a:xfrm>
            <a:off x="777559" y="1946360"/>
            <a:ext cx="2812211" cy="599696"/>
            <a:chOff x="5652121" y="1872653"/>
            <a:chExt cx="2448361" cy="59969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43E8C94-61F1-483B-89A7-36F68DF35AAE}"/>
                </a:ext>
              </a:extLst>
            </p:cNvPr>
            <p:cNvSpPr/>
            <p:nvPr/>
          </p:nvSpPr>
          <p:spPr>
            <a:xfrm>
              <a:off x="5652121" y="2195350"/>
              <a:ext cx="24483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0FC366F-CDC4-4B27-A518-215C6BA19ED9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90152" y="2402849"/>
            <a:ext cx="41030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Startups ecosystem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has been nourished with the advent of technology, and has given rise to more evolved business processes.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days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Logistics, accounts, marketing and  team performance &amp; HR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all been supported by AI technology.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19753" y="2404778"/>
            <a:ext cx="3670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  <a:tabLst>
                <a:tab pos="82550" algn="l"/>
              </a:tabLst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the rising technologies like AI, IoT and ML, its interesting to watch the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face of Indian SMEs and startups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3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46AEBB3-9E75-48B7-B7C9-0DE4010FE3AC}"/>
              </a:ext>
            </a:extLst>
          </p:cNvPr>
          <p:cNvGrpSpPr/>
          <p:nvPr/>
        </p:nvGrpSpPr>
        <p:grpSpPr>
          <a:xfrm>
            <a:off x="7443359" y="725090"/>
            <a:ext cx="4075512" cy="4900317"/>
            <a:chOff x="1174375" y="2336857"/>
            <a:chExt cx="1410352" cy="1695780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xmlns="" id="{DB75A3A8-8765-4E61-8909-8E9044D01F3F}"/>
                </a:ext>
              </a:extLst>
            </p:cNvPr>
            <p:cNvSpPr/>
            <p:nvPr/>
          </p:nvSpPr>
          <p:spPr>
            <a:xfrm>
              <a:off x="1174375" y="2336857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xmlns="" id="{56124444-64AF-4DA6-A330-3FE2402D472E}"/>
                </a:ext>
              </a:extLst>
            </p:cNvPr>
            <p:cNvGrpSpPr/>
            <p:nvPr/>
          </p:nvGrpSpPr>
          <p:grpSpPr>
            <a:xfrm>
              <a:off x="1684786" y="2516290"/>
              <a:ext cx="702035" cy="687994"/>
              <a:chOff x="1684786" y="2516290"/>
              <a:chExt cx="702035" cy="687994"/>
            </a:xfrm>
          </p:grpSpPr>
          <p:sp>
            <p:nvSpPr>
              <p:cNvPr id="6" name="Graphic 4">
                <a:extLst>
                  <a:ext uri="{FF2B5EF4-FFF2-40B4-BE49-F238E27FC236}">
                    <a16:creationId xmlns:a16="http://schemas.microsoft.com/office/drawing/2014/main" xmlns="" id="{F8F33F1F-3165-4A87-A049-F5D6ED47BBCC}"/>
                  </a:ext>
                </a:extLst>
              </p:cNvPr>
              <p:cNvSpPr/>
              <p:nvPr/>
            </p:nvSpPr>
            <p:spPr>
              <a:xfrm>
                <a:off x="1684786" y="2516290"/>
                <a:ext cx="702035" cy="687994"/>
              </a:xfrm>
              <a:custGeom>
                <a:avLst/>
                <a:gdLst>
                  <a:gd name="connsiteX0" fmla="*/ 462439 w 476250"/>
                  <a:gd name="connsiteY0" fmla="*/ 160496 h 466725"/>
                  <a:gd name="connsiteX1" fmla="*/ 469106 w 476250"/>
                  <a:gd name="connsiteY1" fmla="*/ 153829 h 466725"/>
                  <a:gd name="connsiteX2" fmla="*/ 469106 w 476250"/>
                  <a:gd name="connsiteY2" fmla="*/ 149066 h 466725"/>
                  <a:gd name="connsiteX3" fmla="*/ 462439 w 476250"/>
                  <a:gd name="connsiteY3" fmla="*/ 142399 h 466725"/>
                  <a:gd name="connsiteX4" fmla="*/ 415766 w 476250"/>
                  <a:gd name="connsiteY4" fmla="*/ 142399 h 466725"/>
                  <a:gd name="connsiteX5" fmla="*/ 415766 w 476250"/>
                  <a:gd name="connsiteY5" fmla="*/ 93821 h 466725"/>
                  <a:gd name="connsiteX6" fmla="*/ 391954 w 476250"/>
                  <a:gd name="connsiteY6" fmla="*/ 70009 h 466725"/>
                  <a:gd name="connsiteX7" fmla="*/ 333851 w 476250"/>
                  <a:gd name="connsiteY7" fmla="*/ 70009 h 466725"/>
                  <a:gd name="connsiteX8" fmla="*/ 333851 w 476250"/>
                  <a:gd name="connsiteY8" fmla="*/ 13811 h 466725"/>
                  <a:gd name="connsiteX9" fmla="*/ 327184 w 476250"/>
                  <a:gd name="connsiteY9" fmla="*/ 7144 h 466725"/>
                  <a:gd name="connsiteX10" fmla="*/ 322421 w 476250"/>
                  <a:gd name="connsiteY10" fmla="*/ 7144 h 466725"/>
                  <a:gd name="connsiteX11" fmla="*/ 315754 w 476250"/>
                  <a:gd name="connsiteY11" fmla="*/ 13811 h 466725"/>
                  <a:gd name="connsiteX12" fmla="*/ 315754 w 476250"/>
                  <a:gd name="connsiteY12" fmla="*/ 70009 h 466725"/>
                  <a:gd name="connsiteX13" fmla="*/ 290989 w 476250"/>
                  <a:gd name="connsiteY13" fmla="*/ 70009 h 466725"/>
                  <a:gd name="connsiteX14" fmla="*/ 290989 w 476250"/>
                  <a:gd name="connsiteY14" fmla="*/ 13811 h 466725"/>
                  <a:gd name="connsiteX15" fmla="*/ 283369 w 476250"/>
                  <a:gd name="connsiteY15" fmla="*/ 7144 h 466725"/>
                  <a:gd name="connsiteX16" fmla="*/ 278606 w 476250"/>
                  <a:gd name="connsiteY16" fmla="*/ 7144 h 466725"/>
                  <a:gd name="connsiteX17" fmla="*/ 271939 w 476250"/>
                  <a:gd name="connsiteY17" fmla="*/ 13811 h 466725"/>
                  <a:gd name="connsiteX18" fmla="*/ 271939 w 476250"/>
                  <a:gd name="connsiteY18" fmla="*/ 70009 h 466725"/>
                  <a:gd name="connsiteX19" fmla="*/ 247174 w 476250"/>
                  <a:gd name="connsiteY19" fmla="*/ 70009 h 466725"/>
                  <a:gd name="connsiteX20" fmla="*/ 247174 w 476250"/>
                  <a:gd name="connsiteY20" fmla="*/ 13811 h 466725"/>
                  <a:gd name="connsiteX21" fmla="*/ 240506 w 476250"/>
                  <a:gd name="connsiteY21" fmla="*/ 7144 h 466725"/>
                  <a:gd name="connsiteX22" fmla="*/ 235744 w 476250"/>
                  <a:gd name="connsiteY22" fmla="*/ 7144 h 466725"/>
                  <a:gd name="connsiteX23" fmla="*/ 229076 w 476250"/>
                  <a:gd name="connsiteY23" fmla="*/ 13811 h 466725"/>
                  <a:gd name="connsiteX24" fmla="*/ 229076 w 476250"/>
                  <a:gd name="connsiteY24" fmla="*/ 70009 h 466725"/>
                  <a:gd name="connsiteX25" fmla="*/ 204311 w 476250"/>
                  <a:gd name="connsiteY25" fmla="*/ 70009 h 466725"/>
                  <a:gd name="connsiteX26" fmla="*/ 204311 w 476250"/>
                  <a:gd name="connsiteY26" fmla="*/ 13811 h 466725"/>
                  <a:gd name="connsiteX27" fmla="*/ 197644 w 476250"/>
                  <a:gd name="connsiteY27" fmla="*/ 7144 h 466725"/>
                  <a:gd name="connsiteX28" fmla="*/ 192881 w 476250"/>
                  <a:gd name="connsiteY28" fmla="*/ 7144 h 466725"/>
                  <a:gd name="connsiteX29" fmla="*/ 186214 w 476250"/>
                  <a:gd name="connsiteY29" fmla="*/ 13811 h 466725"/>
                  <a:gd name="connsiteX30" fmla="*/ 186214 w 476250"/>
                  <a:gd name="connsiteY30" fmla="*/ 70009 h 466725"/>
                  <a:gd name="connsiteX31" fmla="*/ 161449 w 476250"/>
                  <a:gd name="connsiteY31" fmla="*/ 70009 h 466725"/>
                  <a:gd name="connsiteX32" fmla="*/ 161449 w 476250"/>
                  <a:gd name="connsiteY32" fmla="*/ 13811 h 466725"/>
                  <a:gd name="connsiteX33" fmla="*/ 154781 w 476250"/>
                  <a:gd name="connsiteY33" fmla="*/ 7144 h 466725"/>
                  <a:gd name="connsiteX34" fmla="*/ 150019 w 476250"/>
                  <a:gd name="connsiteY34" fmla="*/ 7144 h 466725"/>
                  <a:gd name="connsiteX35" fmla="*/ 143351 w 476250"/>
                  <a:gd name="connsiteY35" fmla="*/ 13811 h 466725"/>
                  <a:gd name="connsiteX36" fmla="*/ 143351 w 476250"/>
                  <a:gd name="connsiteY36" fmla="*/ 70009 h 466725"/>
                  <a:gd name="connsiteX37" fmla="*/ 88106 w 476250"/>
                  <a:gd name="connsiteY37" fmla="*/ 70009 h 466725"/>
                  <a:gd name="connsiteX38" fmla="*/ 64294 w 476250"/>
                  <a:gd name="connsiteY38" fmla="*/ 93821 h 466725"/>
                  <a:gd name="connsiteX39" fmla="*/ 64294 w 476250"/>
                  <a:gd name="connsiteY39" fmla="*/ 142399 h 466725"/>
                  <a:gd name="connsiteX40" fmla="*/ 13811 w 476250"/>
                  <a:gd name="connsiteY40" fmla="*/ 142399 h 466725"/>
                  <a:gd name="connsiteX41" fmla="*/ 7144 w 476250"/>
                  <a:gd name="connsiteY41" fmla="*/ 149066 h 466725"/>
                  <a:gd name="connsiteX42" fmla="*/ 7144 w 476250"/>
                  <a:gd name="connsiteY42" fmla="*/ 153829 h 466725"/>
                  <a:gd name="connsiteX43" fmla="*/ 13811 w 476250"/>
                  <a:gd name="connsiteY43" fmla="*/ 160496 h 466725"/>
                  <a:gd name="connsiteX44" fmla="*/ 64294 w 476250"/>
                  <a:gd name="connsiteY44" fmla="*/ 160496 h 466725"/>
                  <a:gd name="connsiteX45" fmla="*/ 64294 w 476250"/>
                  <a:gd name="connsiteY45" fmla="*/ 185261 h 466725"/>
                  <a:gd name="connsiteX46" fmla="*/ 13811 w 476250"/>
                  <a:gd name="connsiteY46" fmla="*/ 185261 h 466725"/>
                  <a:gd name="connsiteX47" fmla="*/ 7144 w 476250"/>
                  <a:gd name="connsiteY47" fmla="*/ 191929 h 466725"/>
                  <a:gd name="connsiteX48" fmla="*/ 7144 w 476250"/>
                  <a:gd name="connsiteY48" fmla="*/ 196691 h 466725"/>
                  <a:gd name="connsiteX49" fmla="*/ 13811 w 476250"/>
                  <a:gd name="connsiteY49" fmla="*/ 203359 h 466725"/>
                  <a:gd name="connsiteX50" fmla="*/ 64294 w 476250"/>
                  <a:gd name="connsiteY50" fmla="*/ 203359 h 466725"/>
                  <a:gd name="connsiteX51" fmla="*/ 64294 w 476250"/>
                  <a:gd name="connsiteY51" fmla="*/ 228124 h 466725"/>
                  <a:gd name="connsiteX52" fmla="*/ 13811 w 476250"/>
                  <a:gd name="connsiteY52" fmla="*/ 228124 h 466725"/>
                  <a:gd name="connsiteX53" fmla="*/ 7144 w 476250"/>
                  <a:gd name="connsiteY53" fmla="*/ 235744 h 466725"/>
                  <a:gd name="connsiteX54" fmla="*/ 7144 w 476250"/>
                  <a:gd name="connsiteY54" fmla="*/ 240506 h 466725"/>
                  <a:gd name="connsiteX55" fmla="*/ 13811 w 476250"/>
                  <a:gd name="connsiteY55" fmla="*/ 247174 h 466725"/>
                  <a:gd name="connsiteX56" fmla="*/ 64294 w 476250"/>
                  <a:gd name="connsiteY56" fmla="*/ 247174 h 466725"/>
                  <a:gd name="connsiteX57" fmla="*/ 64294 w 476250"/>
                  <a:gd name="connsiteY57" fmla="*/ 271939 h 466725"/>
                  <a:gd name="connsiteX58" fmla="*/ 13811 w 476250"/>
                  <a:gd name="connsiteY58" fmla="*/ 271939 h 466725"/>
                  <a:gd name="connsiteX59" fmla="*/ 7144 w 476250"/>
                  <a:gd name="connsiteY59" fmla="*/ 278606 h 466725"/>
                  <a:gd name="connsiteX60" fmla="*/ 7144 w 476250"/>
                  <a:gd name="connsiteY60" fmla="*/ 283369 h 466725"/>
                  <a:gd name="connsiteX61" fmla="*/ 13811 w 476250"/>
                  <a:gd name="connsiteY61" fmla="*/ 290036 h 466725"/>
                  <a:gd name="connsiteX62" fmla="*/ 64294 w 476250"/>
                  <a:gd name="connsiteY62" fmla="*/ 290036 h 466725"/>
                  <a:gd name="connsiteX63" fmla="*/ 64294 w 476250"/>
                  <a:gd name="connsiteY63" fmla="*/ 314801 h 466725"/>
                  <a:gd name="connsiteX64" fmla="*/ 13811 w 476250"/>
                  <a:gd name="connsiteY64" fmla="*/ 314801 h 466725"/>
                  <a:gd name="connsiteX65" fmla="*/ 7144 w 476250"/>
                  <a:gd name="connsiteY65" fmla="*/ 321469 h 466725"/>
                  <a:gd name="connsiteX66" fmla="*/ 7144 w 476250"/>
                  <a:gd name="connsiteY66" fmla="*/ 326231 h 466725"/>
                  <a:gd name="connsiteX67" fmla="*/ 13811 w 476250"/>
                  <a:gd name="connsiteY67" fmla="*/ 332899 h 466725"/>
                  <a:gd name="connsiteX68" fmla="*/ 64294 w 476250"/>
                  <a:gd name="connsiteY68" fmla="*/ 332899 h 466725"/>
                  <a:gd name="connsiteX69" fmla="*/ 64294 w 476250"/>
                  <a:gd name="connsiteY69" fmla="*/ 380524 h 466725"/>
                  <a:gd name="connsiteX70" fmla="*/ 88106 w 476250"/>
                  <a:gd name="connsiteY70" fmla="*/ 404336 h 466725"/>
                  <a:gd name="connsiteX71" fmla="*/ 142399 w 476250"/>
                  <a:gd name="connsiteY71" fmla="*/ 404336 h 466725"/>
                  <a:gd name="connsiteX72" fmla="*/ 142399 w 476250"/>
                  <a:gd name="connsiteY72" fmla="*/ 461486 h 466725"/>
                  <a:gd name="connsiteX73" fmla="*/ 149066 w 476250"/>
                  <a:gd name="connsiteY73" fmla="*/ 468154 h 466725"/>
                  <a:gd name="connsiteX74" fmla="*/ 153829 w 476250"/>
                  <a:gd name="connsiteY74" fmla="*/ 468154 h 466725"/>
                  <a:gd name="connsiteX75" fmla="*/ 160496 w 476250"/>
                  <a:gd name="connsiteY75" fmla="*/ 461486 h 466725"/>
                  <a:gd name="connsiteX76" fmla="*/ 160496 w 476250"/>
                  <a:gd name="connsiteY76" fmla="*/ 404336 h 466725"/>
                  <a:gd name="connsiteX77" fmla="*/ 185261 w 476250"/>
                  <a:gd name="connsiteY77" fmla="*/ 404336 h 466725"/>
                  <a:gd name="connsiteX78" fmla="*/ 185261 w 476250"/>
                  <a:gd name="connsiteY78" fmla="*/ 461486 h 466725"/>
                  <a:gd name="connsiteX79" fmla="*/ 191929 w 476250"/>
                  <a:gd name="connsiteY79" fmla="*/ 468154 h 466725"/>
                  <a:gd name="connsiteX80" fmla="*/ 196691 w 476250"/>
                  <a:gd name="connsiteY80" fmla="*/ 468154 h 466725"/>
                  <a:gd name="connsiteX81" fmla="*/ 203359 w 476250"/>
                  <a:gd name="connsiteY81" fmla="*/ 461486 h 466725"/>
                  <a:gd name="connsiteX82" fmla="*/ 203359 w 476250"/>
                  <a:gd name="connsiteY82" fmla="*/ 404336 h 466725"/>
                  <a:gd name="connsiteX83" fmla="*/ 228124 w 476250"/>
                  <a:gd name="connsiteY83" fmla="*/ 404336 h 466725"/>
                  <a:gd name="connsiteX84" fmla="*/ 228124 w 476250"/>
                  <a:gd name="connsiteY84" fmla="*/ 461486 h 466725"/>
                  <a:gd name="connsiteX85" fmla="*/ 234791 w 476250"/>
                  <a:gd name="connsiteY85" fmla="*/ 468154 h 466725"/>
                  <a:gd name="connsiteX86" fmla="*/ 239554 w 476250"/>
                  <a:gd name="connsiteY86" fmla="*/ 468154 h 466725"/>
                  <a:gd name="connsiteX87" fmla="*/ 246221 w 476250"/>
                  <a:gd name="connsiteY87" fmla="*/ 461486 h 466725"/>
                  <a:gd name="connsiteX88" fmla="*/ 246221 w 476250"/>
                  <a:gd name="connsiteY88" fmla="*/ 404336 h 466725"/>
                  <a:gd name="connsiteX89" fmla="*/ 270986 w 476250"/>
                  <a:gd name="connsiteY89" fmla="*/ 404336 h 466725"/>
                  <a:gd name="connsiteX90" fmla="*/ 270986 w 476250"/>
                  <a:gd name="connsiteY90" fmla="*/ 461486 h 466725"/>
                  <a:gd name="connsiteX91" fmla="*/ 277654 w 476250"/>
                  <a:gd name="connsiteY91" fmla="*/ 468154 h 466725"/>
                  <a:gd name="connsiteX92" fmla="*/ 283369 w 476250"/>
                  <a:gd name="connsiteY92" fmla="*/ 468154 h 466725"/>
                  <a:gd name="connsiteX93" fmla="*/ 290036 w 476250"/>
                  <a:gd name="connsiteY93" fmla="*/ 461486 h 466725"/>
                  <a:gd name="connsiteX94" fmla="*/ 290036 w 476250"/>
                  <a:gd name="connsiteY94" fmla="*/ 404336 h 466725"/>
                  <a:gd name="connsiteX95" fmla="*/ 314801 w 476250"/>
                  <a:gd name="connsiteY95" fmla="*/ 404336 h 466725"/>
                  <a:gd name="connsiteX96" fmla="*/ 314801 w 476250"/>
                  <a:gd name="connsiteY96" fmla="*/ 461486 h 466725"/>
                  <a:gd name="connsiteX97" fmla="*/ 321469 w 476250"/>
                  <a:gd name="connsiteY97" fmla="*/ 468154 h 466725"/>
                  <a:gd name="connsiteX98" fmla="*/ 326231 w 476250"/>
                  <a:gd name="connsiteY98" fmla="*/ 468154 h 466725"/>
                  <a:gd name="connsiteX99" fmla="*/ 332899 w 476250"/>
                  <a:gd name="connsiteY99" fmla="*/ 461486 h 466725"/>
                  <a:gd name="connsiteX100" fmla="*/ 332899 w 476250"/>
                  <a:gd name="connsiteY100" fmla="*/ 404336 h 466725"/>
                  <a:gd name="connsiteX101" fmla="*/ 391001 w 476250"/>
                  <a:gd name="connsiteY101" fmla="*/ 404336 h 466725"/>
                  <a:gd name="connsiteX102" fmla="*/ 414814 w 476250"/>
                  <a:gd name="connsiteY102" fmla="*/ 380524 h 466725"/>
                  <a:gd name="connsiteX103" fmla="*/ 414814 w 476250"/>
                  <a:gd name="connsiteY103" fmla="*/ 332899 h 466725"/>
                  <a:gd name="connsiteX104" fmla="*/ 461486 w 476250"/>
                  <a:gd name="connsiteY104" fmla="*/ 332899 h 466725"/>
                  <a:gd name="connsiteX105" fmla="*/ 468154 w 476250"/>
                  <a:gd name="connsiteY105" fmla="*/ 326231 h 466725"/>
                  <a:gd name="connsiteX106" fmla="*/ 468154 w 476250"/>
                  <a:gd name="connsiteY106" fmla="*/ 321469 h 466725"/>
                  <a:gd name="connsiteX107" fmla="*/ 461486 w 476250"/>
                  <a:gd name="connsiteY107" fmla="*/ 314801 h 466725"/>
                  <a:gd name="connsiteX108" fmla="*/ 414814 w 476250"/>
                  <a:gd name="connsiteY108" fmla="*/ 314801 h 466725"/>
                  <a:gd name="connsiteX109" fmla="*/ 414814 w 476250"/>
                  <a:gd name="connsiteY109" fmla="*/ 290036 h 466725"/>
                  <a:gd name="connsiteX110" fmla="*/ 461486 w 476250"/>
                  <a:gd name="connsiteY110" fmla="*/ 290036 h 466725"/>
                  <a:gd name="connsiteX111" fmla="*/ 468154 w 476250"/>
                  <a:gd name="connsiteY111" fmla="*/ 283369 h 466725"/>
                  <a:gd name="connsiteX112" fmla="*/ 468154 w 476250"/>
                  <a:gd name="connsiteY112" fmla="*/ 278606 h 466725"/>
                  <a:gd name="connsiteX113" fmla="*/ 461486 w 476250"/>
                  <a:gd name="connsiteY113" fmla="*/ 271939 h 466725"/>
                  <a:gd name="connsiteX114" fmla="*/ 414814 w 476250"/>
                  <a:gd name="connsiteY114" fmla="*/ 271939 h 466725"/>
                  <a:gd name="connsiteX115" fmla="*/ 414814 w 476250"/>
                  <a:gd name="connsiteY115" fmla="*/ 247174 h 466725"/>
                  <a:gd name="connsiteX116" fmla="*/ 461486 w 476250"/>
                  <a:gd name="connsiteY116" fmla="*/ 247174 h 466725"/>
                  <a:gd name="connsiteX117" fmla="*/ 468154 w 476250"/>
                  <a:gd name="connsiteY117" fmla="*/ 240506 h 466725"/>
                  <a:gd name="connsiteX118" fmla="*/ 468154 w 476250"/>
                  <a:gd name="connsiteY118" fmla="*/ 235744 h 466725"/>
                  <a:gd name="connsiteX119" fmla="*/ 461486 w 476250"/>
                  <a:gd name="connsiteY119" fmla="*/ 229076 h 466725"/>
                  <a:gd name="connsiteX120" fmla="*/ 414814 w 476250"/>
                  <a:gd name="connsiteY120" fmla="*/ 229076 h 466725"/>
                  <a:gd name="connsiteX121" fmla="*/ 414814 w 476250"/>
                  <a:gd name="connsiteY121" fmla="*/ 204311 h 466725"/>
                  <a:gd name="connsiteX122" fmla="*/ 461486 w 476250"/>
                  <a:gd name="connsiteY122" fmla="*/ 204311 h 466725"/>
                  <a:gd name="connsiteX123" fmla="*/ 468154 w 476250"/>
                  <a:gd name="connsiteY123" fmla="*/ 197644 h 466725"/>
                  <a:gd name="connsiteX124" fmla="*/ 468154 w 476250"/>
                  <a:gd name="connsiteY124" fmla="*/ 192881 h 466725"/>
                  <a:gd name="connsiteX125" fmla="*/ 461486 w 476250"/>
                  <a:gd name="connsiteY125" fmla="*/ 186214 h 466725"/>
                  <a:gd name="connsiteX126" fmla="*/ 414814 w 476250"/>
                  <a:gd name="connsiteY126" fmla="*/ 186214 h 466725"/>
                  <a:gd name="connsiteX127" fmla="*/ 414814 w 476250"/>
                  <a:gd name="connsiteY127" fmla="*/ 161449 h 466725"/>
                  <a:gd name="connsiteX128" fmla="*/ 462439 w 476250"/>
                  <a:gd name="connsiteY128" fmla="*/ 16144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476250" h="466725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81C5C032-FF37-4EDE-9D42-5F99473BE38E}"/>
                  </a:ext>
                </a:extLst>
              </p:cNvPr>
              <p:cNvSpPr/>
              <p:nvPr/>
            </p:nvSpPr>
            <p:spPr>
              <a:xfrm>
                <a:off x="1861870" y="2758332"/>
                <a:ext cx="330249" cy="218182"/>
              </a:xfrm>
              <a:custGeom>
                <a:avLst/>
                <a:gdLst/>
                <a:ahLst/>
                <a:cxnLst/>
                <a:rect l="l" t="t" r="r" b="b"/>
                <a:pathLst>
                  <a:path w="330249" h="218182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778723" y="346159"/>
            <a:ext cx="4527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latin typeface="Agency FB" panose="020B0503020202020204" pitchFamily="34" charset="0"/>
                <a:cs typeface="Times New Roman" pitchFamily="18" charset="0"/>
              </a:rPr>
              <a:t>IV. Skills for success in AI &amp; ML</a:t>
            </a:r>
            <a:endParaRPr lang="en-US" sz="32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467" y="1258817"/>
            <a:ext cx="70033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Working with AI requires an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analytical thought process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the ability to solve problems with cost effective and efficient solutions.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-263525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Professionals need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technical skills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design, maintain and repair technology  and software programs. 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-263525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Those interested in becoming AI professionals need a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education qualification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based on foundations of maths, technology, logic and engineering prospective.</a:t>
            </a:r>
          </a:p>
          <a:p>
            <a:pPr marL="263525" indent="-263525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-263525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Cognitive Science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skills.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-263525" algn="just"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66775" y="965499"/>
            <a:ext cx="4305300" cy="124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7792" y="-126423"/>
            <a:ext cx="5817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Draft Scheme of Syllabus (2020-21)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53254" y="603033"/>
            <a:ext cx="3952146" cy="2732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86602" y="632203"/>
            <a:ext cx="4524777" cy="244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86601" y="3214315"/>
            <a:ext cx="4691505" cy="3112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1820" y="519908"/>
            <a:ext cx="1790163" cy="35530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Semester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7742" y="875213"/>
            <a:ext cx="327904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Engineering Mathematics – 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Engineering Physics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Elements of Mechanical Engineering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Basic Electrical Engineering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Programming with 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Constitution of India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Engineering Physics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 Programming Laboratory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87285" y="514386"/>
            <a:ext cx="1790163" cy="35530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Semester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53328" y="767938"/>
            <a:ext cx="42814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Engineering Mathematics – 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Engineering Chemistry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Basic Electronics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Engineering Mechanics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Environmental Studies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Computer Aided Engineering Graphics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Engineering Chemistry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Basic Engineering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English for Engineers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06409" y="3477192"/>
            <a:ext cx="4270898" cy="28680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58172" y="3451923"/>
            <a:ext cx="1790163" cy="35530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Semester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69" y="3825996"/>
            <a:ext cx="43616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Computational Methods in Computer Science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Structures and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Digital Electronics and Microcontroller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Computer Organization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Discrete Mathematical Structures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Introduction to Drones and its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Digital Electronics and Microcontroller 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Data Structures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OOPS with Java 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Environmental Studies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Bridge Course Maths –I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58246" y="3157870"/>
            <a:ext cx="1790163" cy="35530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Semester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86602" y="3477192"/>
            <a:ext cx="452477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Statistics and Probability Theory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Design and Analysis of Algorithms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Operating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Introduction to AI and ML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Software Engineering Approach using Agile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Computer Networks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Design and Analysis of Algorithms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Project Based Learning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Fundamentals of Quantitative Aptitude and Soft Skills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Bridge Course Maths –II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Constitution of India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Vyavaharika Kannada (Kannada for communication) /Aadalitha Kannada (Kannada for Administration)</a:t>
            </a:r>
          </a:p>
        </p:txBody>
      </p:sp>
      <p:pic>
        <p:nvPicPr>
          <p:cNvPr id="22" name="Picture 2" descr="C:\Users\SHRUTI B H\Desktop\f6d7ef4b5b015be7cf607e2087c0a2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01364"/>
            <a:ext cx="1320239" cy="1486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5695" y="-55934"/>
            <a:ext cx="5817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Draft Scheme of Syllabus (2020-21)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8626" y="603032"/>
            <a:ext cx="5389619" cy="5625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86330" y="743260"/>
            <a:ext cx="5433392" cy="5485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1070" y="539158"/>
            <a:ext cx="1790163" cy="35530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Semester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7741" y="904088"/>
            <a:ext cx="45277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Management and Entrepreneurship for IT Industry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Automata Languages and Artificial Intelligence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Professional Elective - 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Machine Learning with Python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Open Elective - 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Database Management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AI and Machine Learning with Python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Database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Fundamentals of Quantitative Aptitude and Soft Skills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58245" y="697560"/>
            <a:ext cx="1790163" cy="35530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Semester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627" y="4276144"/>
            <a:ext cx="2203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Professional Elective-I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5050" y="4570848"/>
            <a:ext cx="2965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1. Introduction to Data Science </a:t>
            </a:r>
          </a:p>
          <a:p>
            <a:pPr marL="173038" indent="-173038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2. Statistical Inference / Stochastic Processes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3. Principles of Cryptography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80090" y="4276144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Open Elective-I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51068" y="4622705"/>
            <a:ext cx="2730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1. Data Science </a:t>
            </a:r>
          </a:p>
          <a:p>
            <a:pPr marL="173038" indent="-173038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2. Machine Learning using Python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3. Embedded Programmimg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84503" y="1052865"/>
            <a:ext cx="4810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Advanced AI and ML techniques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Startup and IPR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Web Applications using Machine Learning Techniques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Professional Elective –II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Open Elective – 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Natural Language and Image Processing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Web Applications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Mini Project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06364" y="3768378"/>
            <a:ext cx="2284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Professional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Elective-II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12872" y="3829868"/>
            <a:ext cx="1693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Open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Elective-II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06364" y="4124422"/>
            <a:ext cx="2673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1. Andriod Application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Development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173038" indent="-173038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2. Data Mining and Predictive Modeling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3. Digital Image Processing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79921" y="4168422"/>
            <a:ext cx="25398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1. Applications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AI in Industry 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173038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Software Testing Quality Assurance   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3. Internet of Things (IoT)</a:t>
            </a:r>
          </a:p>
        </p:txBody>
      </p:sp>
      <p:pic>
        <p:nvPicPr>
          <p:cNvPr id="29" name="Picture 2" descr="C:\Users\SHRUTI B H\Desktop\f6d7ef4b5b015be7cf607e2087c0a2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023001" y="-42425"/>
            <a:ext cx="998673" cy="1124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82173" y="130255"/>
            <a:ext cx="4204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3600" b="1" dirty="0" smtClean="0">
                <a:latin typeface="Agency FB" panose="020B0503020202020204" pitchFamily="34" charset="0"/>
                <a:cs typeface="Times New Roman" pitchFamily="18" charset="0"/>
              </a:rPr>
              <a:t>I . Introduction to AI </a:t>
            </a:r>
            <a:endParaRPr lang="en-US" altLang="ko-KR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4720375" y="1818637"/>
            <a:ext cx="7262075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AI is a branch of Science and assist machines to find solutions to complex problems in a more </a:t>
            </a:r>
            <a:r>
              <a:rPr lang="en-US" sz="2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human-like fashion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 algn="just"/>
            <a:endParaRPr lang="en-US" altLang="ko-K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altLang="ko-K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Artificial Intelligence is the future of </a:t>
            </a:r>
            <a:r>
              <a:rPr lang="en-US" altLang="ko-KR" sz="2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Generation Technology</a:t>
            </a:r>
            <a:r>
              <a:rPr lang="en-US" altLang="ko-K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encompasses variety of disciplines like 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Medical, Finance, </a:t>
            </a:r>
            <a:r>
              <a:rPr lang="en-GB" sz="2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Engineering. </a:t>
            </a:r>
            <a:endParaRPr lang="en-US" altLang="ko-KR" sz="22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altLang="ko-K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/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F3B4A34E-C246-47F5-A863-109A43C0757D}"/>
              </a:ext>
            </a:extLst>
          </p:cNvPr>
          <p:cNvSpPr/>
          <p:nvPr/>
        </p:nvSpPr>
        <p:spPr>
          <a:xfrm>
            <a:off x="67375" y="1992429"/>
            <a:ext cx="4197992" cy="3291840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3242" y="818147"/>
            <a:ext cx="2779722" cy="172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868233" y="5103487"/>
            <a:ext cx="1520780" cy="193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677212" y="1985876"/>
            <a:ext cx="1520780" cy="1935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0120" y="587328"/>
            <a:ext cx="6347046" cy="4965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1820" y="519908"/>
            <a:ext cx="1790163" cy="35530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Semester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271" y="1083439"/>
            <a:ext cx="4379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Robotic Process Automation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Internet of Things with Machine Learning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Professional Elective – III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Professional Elective – IV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Professional Elective – 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Open Elective – III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Robotics Automation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Internet of Things Laboratory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Project Phase – 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Internship</a:t>
            </a:r>
          </a:p>
        </p:txBody>
      </p:sp>
      <p:sp>
        <p:nvSpPr>
          <p:cNvPr id="6" name="Rectangle 5"/>
          <p:cNvSpPr/>
          <p:nvPr/>
        </p:nvSpPr>
        <p:spPr>
          <a:xfrm>
            <a:off x="768626" y="4073408"/>
            <a:ext cx="1962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Professional Elective-V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3741" y="1945791"/>
            <a:ext cx="2044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Professional Elective-III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0181" y="2242959"/>
            <a:ext cx="24469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1. Image Processing using Python   </a:t>
            </a:r>
          </a:p>
          <a:p>
            <a:pPr marL="173038" indent="-173038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2. Applications of MATLAB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3741" y="3191984"/>
            <a:ext cx="2032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Professional Elective-IV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0522" y="3499761"/>
            <a:ext cx="28505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1. Reinforcement Learning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2. Cloud Computing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3. Robot Kinematics and Dynamics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643" y="4425016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1. Neural Networks and Deep Learning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2. Cognitive Analysis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3. Bio Informatics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3741" y="4240350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Open Elective-III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0522" y="4426901"/>
            <a:ext cx="2633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1. Research Paper Writing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2. Advanced Embedded </a:t>
            </a:r>
          </a:p>
          <a:p>
            <a:pPr marL="173038" indent="-173038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Programming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3. AI Speech Processing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147775" y="626488"/>
            <a:ext cx="4881093" cy="4345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6787167" y="503674"/>
            <a:ext cx="1790163" cy="35530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Semester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75153" y="968111"/>
            <a:ext cx="3764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Professional Elective – VI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Professional Elective – VII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Project Phase – 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Seminar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Moocs /Swayam (Online Course)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75153" y="2319791"/>
            <a:ext cx="2032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Professional Elective-VI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7775" y="2600005"/>
            <a:ext cx="28726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Randomized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Algorithms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2. Applied Time Series Analysis 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3. AI in Healthcare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4. Algorithm for Intelligent Systems </a:t>
            </a:r>
          </a:p>
          <a:p>
            <a:pPr marL="173038" indent="-173038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and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Robotics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925472" y="2371602"/>
            <a:ext cx="2103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Professional Elective-VII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96683" y="2679379"/>
            <a:ext cx="2232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1. Natural Language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Processing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2. Big Data Analysis </a:t>
            </a:r>
          </a:p>
          <a:p>
            <a:pPr marL="173038" indent="-173038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3. Cybercrime Forensics and Digital Forensics</a:t>
            </a:r>
          </a:p>
        </p:txBody>
      </p:sp>
    </p:spTree>
    <p:extLst>
      <p:ext uri="{BB962C8B-B14F-4D97-AF65-F5344CB8AC3E}">
        <p14:creationId xmlns="" xmlns:p14="http://schemas.microsoft.com/office/powerpoint/2010/main" val="1373122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82173" y="130255"/>
            <a:ext cx="4204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3600" b="1" dirty="0" smtClean="0">
                <a:latin typeface="Agency FB" panose="020B0503020202020204" pitchFamily="34" charset="0"/>
                <a:cs typeface="Times New Roman" pitchFamily="18" charset="0"/>
              </a:rPr>
              <a:t> V. Conclusions </a:t>
            </a:r>
            <a:endParaRPr lang="en-US" altLang="ko-KR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784B83-6120-4373-9C1F-DC8EEE6D58B3}"/>
              </a:ext>
            </a:extLst>
          </p:cNvPr>
          <p:cNvSpPr txBox="1"/>
          <p:nvPr/>
        </p:nvSpPr>
        <p:spPr>
          <a:xfrm>
            <a:off x="180084" y="1340152"/>
            <a:ext cx="11398772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7338" indent="-287338" algn="just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As an Artificial Intelligence aspirant, you have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ample of job opportunities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this field. </a:t>
            </a:r>
          </a:p>
          <a:p>
            <a:pPr marL="287338" indent="-287338" algn="just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Artificial intelligence will transform the global economy, and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AI jobs are in high demand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87338" indent="-287338" algn="just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According to International Data Corporation (IDC),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number of AI jobs is expected to globally grow 16 percent this year.</a:t>
            </a:r>
          </a:p>
          <a:p>
            <a:pPr marL="287338" indent="-287338" algn="just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AI careers are future-proof, meaning they are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likely to survive well into the future.</a:t>
            </a:r>
            <a:endParaRPr lang="ko-KR" altLang="en-US" sz="24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287338" indent="-287338" algn="just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Getting an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education in AI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is challenging and requires persistence and personal initiative.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78939" y="835375"/>
            <a:ext cx="1700970" cy="174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53317B-7099-4DB2-9B9B-CB6B8052FD23}"/>
              </a:ext>
            </a:extLst>
          </p:cNvPr>
          <p:cNvSpPr txBox="1"/>
          <p:nvPr/>
        </p:nvSpPr>
        <p:spPr>
          <a:xfrm>
            <a:off x="1357706" y="3291058"/>
            <a:ext cx="46250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cs typeface="Arial" pitchFamily="34" charset="0"/>
              </a:rPr>
              <a:t>THANK YOU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1842B362-5267-4E8E-9DC9-5E7BCDBA4944}"/>
              </a:ext>
            </a:extLst>
          </p:cNvPr>
          <p:cNvSpPr/>
          <p:nvPr/>
        </p:nvSpPr>
        <p:spPr>
          <a:xfrm rot="2914269" flipH="1">
            <a:off x="7343972" y="814459"/>
            <a:ext cx="2091480" cy="965298"/>
          </a:xfrm>
          <a:custGeom>
            <a:avLst/>
            <a:gdLst>
              <a:gd name="connsiteX0" fmla="*/ 7144 w 371475"/>
              <a:gd name="connsiteY0" fmla="*/ 145256 h 171450"/>
              <a:gd name="connsiteX1" fmla="*/ 90011 w 371475"/>
              <a:gd name="connsiteY1" fmla="*/ 32861 h 171450"/>
              <a:gd name="connsiteX2" fmla="*/ 250984 w 371475"/>
              <a:gd name="connsiteY2" fmla="*/ 7144 h 171450"/>
              <a:gd name="connsiteX3" fmla="*/ 361474 w 371475"/>
              <a:gd name="connsiteY3" fmla="*/ 103346 h 171450"/>
              <a:gd name="connsiteX4" fmla="*/ 367189 w 371475"/>
              <a:gd name="connsiteY4" fmla="*/ 139541 h 171450"/>
              <a:gd name="connsiteX5" fmla="*/ 343376 w 371475"/>
              <a:gd name="connsiteY5" fmla="*/ 143351 h 171450"/>
              <a:gd name="connsiteX6" fmla="*/ 234791 w 371475"/>
              <a:gd name="connsiteY6" fmla="*/ 58579 h 171450"/>
              <a:gd name="connsiteX7" fmla="*/ 117634 w 371475"/>
              <a:gd name="connsiteY7" fmla="*/ 76676 h 171450"/>
              <a:gd name="connsiteX8" fmla="*/ 58579 w 371475"/>
              <a:gd name="connsiteY8" fmla="*/ 167164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475" h="171450">
                <a:moveTo>
                  <a:pt x="7144" y="145256"/>
                </a:moveTo>
                <a:lnTo>
                  <a:pt x="90011" y="32861"/>
                </a:lnTo>
                <a:lnTo>
                  <a:pt x="250984" y="7144"/>
                </a:lnTo>
                <a:lnTo>
                  <a:pt x="361474" y="103346"/>
                </a:lnTo>
                <a:lnTo>
                  <a:pt x="367189" y="139541"/>
                </a:lnTo>
                <a:lnTo>
                  <a:pt x="343376" y="143351"/>
                </a:lnTo>
                <a:lnTo>
                  <a:pt x="234791" y="58579"/>
                </a:lnTo>
                <a:lnTo>
                  <a:pt x="117634" y="76676"/>
                </a:lnTo>
                <a:lnTo>
                  <a:pt x="58579" y="16716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37BFAD2-9B23-49E5-9442-6B5F0426A5D3}"/>
              </a:ext>
            </a:extLst>
          </p:cNvPr>
          <p:cNvSpPr/>
          <p:nvPr/>
        </p:nvSpPr>
        <p:spPr>
          <a:xfrm rot="18276566" flipH="1">
            <a:off x="7220052" y="2293408"/>
            <a:ext cx="2037854" cy="1126178"/>
          </a:xfrm>
          <a:custGeom>
            <a:avLst/>
            <a:gdLst>
              <a:gd name="connsiteX0" fmla="*/ 7144 w 361950"/>
              <a:gd name="connsiteY0" fmla="*/ 114776 h 200025"/>
              <a:gd name="connsiteX1" fmla="*/ 120491 w 361950"/>
              <a:gd name="connsiteY1" fmla="*/ 194786 h 200025"/>
              <a:gd name="connsiteX2" fmla="*/ 281464 w 361950"/>
              <a:gd name="connsiteY2" fmla="*/ 169069 h 200025"/>
              <a:gd name="connsiteX3" fmla="*/ 355759 w 361950"/>
              <a:gd name="connsiteY3" fmla="*/ 43339 h 200025"/>
              <a:gd name="connsiteX4" fmla="*/ 350044 w 361950"/>
              <a:gd name="connsiteY4" fmla="*/ 7144 h 200025"/>
              <a:gd name="connsiteX5" fmla="*/ 327184 w 361950"/>
              <a:gd name="connsiteY5" fmla="*/ 10954 h 200025"/>
              <a:gd name="connsiteX6" fmla="*/ 250031 w 361950"/>
              <a:gd name="connsiteY6" fmla="*/ 125254 h 200025"/>
              <a:gd name="connsiteX7" fmla="*/ 132874 w 361950"/>
              <a:gd name="connsiteY7" fmla="*/ 144304 h 200025"/>
              <a:gd name="connsiteX8" fmla="*/ 48101 w 361950"/>
              <a:gd name="connsiteY8" fmla="*/ 77629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200025">
                <a:moveTo>
                  <a:pt x="7144" y="114776"/>
                </a:moveTo>
                <a:lnTo>
                  <a:pt x="120491" y="194786"/>
                </a:lnTo>
                <a:lnTo>
                  <a:pt x="281464" y="169069"/>
                </a:lnTo>
                <a:lnTo>
                  <a:pt x="355759" y="43339"/>
                </a:lnTo>
                <a:lnTo>
                  <a:pt x="350044" y="7144"/>
                </a:lnTo>
                <a:lnTo>
                  <a:pt x="327184" y="10954"/>
                </a:lnTo>
                <a:lnTo>
                  <a:pt x="250031" y="125254"/>
                </a:lnTo>
                <a:lnTo>
                  <a:pt x="132874" y="144304"/>
                </a:lnTo>
                <a:lnTo>
                  <a:pt x="48101" y="776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F35F2C2-69E3-47FE-9C7F-D0A371094E5D}"/>
              </a:ext>
            </a:extLst>
          </p:cNvPr>
          <p:cNvGrpSpPr/>
          <p:nvPr/>
        </p:nvGrpSpPr>
        <p:grpSpPr>
          <a:xfrm>
            <a:off x="8071338" y="1797556"/>
            <a:ext cx="3062742" cy="4604897"/>
            <a:chOff x="8071338" y="1797556"/>
            <a:chExt cx="3062742" cy="460489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81F10C5-CBFA-446B-8950-5626666D2980}"/>
                </a:ext>
              </a:extLst>
            </p:cNvPr>
            <p:cNvSpPr/>
            <p:nvPr/>
          </p:nvSpPr>
          <p:spPr>
            <a:xfrm flipH="1">
              <a:off x="8563708" y="2003884"/>
              <a:ext cx="2440002" cy="1449856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5159FDA-FFBF-47D6-BA1F-D7F868E15D2E}"/>
                </a:ext>
              </a:extLst>
            </p:cNvPr>
            <p:cNvSpPr/>
            <p:nvPr/>
          </p:nvSpPr>
          <p:spPr>
            <a:xfrm flipH="1">
              <a:off x="8215716" y="3284575"/>
              <a:ext cx="2918364" cy="1377468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3A1A5A1C-5F9B-46B4-B933-3A5636C6A581}"/>
                </a:ext>
              </a:extLst>
            </p:cNvPr>
            <p:cNvSpPr/>
            <p:nvPr/>
          </p:nvSpPr>
          <p:spPr>
            <a:xfrm flipH="1">
              <a:off x="8363825" y="1797556"/>
              <a:ext cx="726668" cy="726668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840FF674-C67C-4EFC-8E86-0877F7FE5B7B}"/>
                </a:ext>
              </a:extLst>
            </p:cNvPr>
            <p:cNvSpPr/>
            <p:nvPr/>
          </p:nvSpPr>
          <p:spPr>
            <a:xfrm flipH="1">
              <a:off x="8071338" y="4014940"/>
              <a:ext cx="1494202" cy="1634284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E475370-FD97-463A-AC6B-5293E5F0C1F6}"/>
                </a:ext>
              </a:extLst>
            </p:cNvPr>
            <p:cNvSpPr/>
            <p:nvPr/>
          </p:nvSpPr>
          <p:spPr>
            <a:xfrm flipH="1">
              <a:off x="8960854" y="5081018"/>
              <a:ext cx="1447508" cy="1167346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1BA21EDB-0712-4DF1-9C27-E5547F34ED91}"/>
                </a:ext>
              </a:extLst>
            </p:cNvPr>
            <p:cNvSpPr/>
            <p:nvPr/>
          </p:nvSpPr>
          <p:spPr>
            <a:xfrm flipH="1">
              <a:off x="8762407" y="6075596"/>
              <a:ext cx="1821059" cy="326857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223665E-B66C-4CD8-B38F-B4AD57E4F764}"/>
                </a:ext>
              </a:extLst>
            </p:cNvPr>
            <p:cNvSpPr/>
            <p:nvPr/>
          </p:nvSpPr>
          <p:spPr>
            <a:xfrm flipH="1">
              <a:off x="9084594" y="5209427"/>
              <a:ext cx="233469" cy="233469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4B08F4A-D263-460C-AA58-C4338F88900C}"/>
              </a:ext>
            </a:extLst>
          </p:cNvPr>
          <p:cNvGrpSpPr/>
          <p:nvPr/>
        </p:nvGrpSpPr>
        <p:grpSpPr>
          <a:xfrm>
            <a:off x="5510027" y="605297"/>
            <a:ext cx="2769296" cy="2769297"/>
            <a:chOff x="984620" y="2262130"/>
            <a:chExt cx="3448947" cy="3448948"/>
          </a:xfrm>
        </p:grpSpPr>
        <p:sp>
          <p:nvSpPr>
            <p:cNvPr id="17" name="Oval 8">
              <a:extLst>
                <a:ext uri="{FF2B5EF4-FFF2-40B4-BE49-F238E27FC236}">
                  <a16:creationId xmlns:a16="http://schemas.microsoft.com/office/drawing/2014/main" xmlns="" id="{E4EDC33B-4E8B-45D5-AC90-BC9385F40F9F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xmlns="" id="{3C551EB6-CC57-49E6-951F-8CA0AE1CDB15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6" name="Freeform: Shape 6">
            <a:extLst>
              <a:ext uri="{FF2B5EF4-FFF2-40B4-BE49-F238E27FC236}">
                <a16:creationId xmlns:a16="http://schemas.microsoft.com/office/drawing/2014/main" xmlns="" id="{81C5C032-FF37-4EDE-9D42-5F99473BE38E}"/>
              </a:ext>
            </a:extLst>
          </p:cNvPr>
          <p:cNvSpPr/>
          <p:nvPr/>
        </p:nvSpPr>
        <p:spPr>
          <a:xfrm>
            <a:off x="6376810" y="1530577"/>
            <a:ext cx="954325" cy="630483"/>
          </a:xfrm>
          <a:custGeom>
            <a:avLst/>
            <a:gdLst/>
            <a:ahLst/>
            <a:cxnLst/>
            <a:rect l="l" t="t" r="r" b="b"/>
            <a:pathLst>
              <a:path w="330249" h="218182">
                <a:moveTo>
                  <a:pt x="117946" y="56554"/>
                </a:moveTo>
                <a:lnTo>
                  <a:pt x="94115" y="134987"/>
                </a:lnTo>
                <a:lnTo>
                  <a:pt x="142028" y="134987"/>
                </a:lnTo>
                <a:close/>
                <a:moveTo>
                  <a:pt x="262681" y="0"/>
                </a:moveTo>
                <a:lnTo>
                  <a:pt x="330249" y="0"/>
                </a:lnTo>
                <a:lnTo>
                  <a:pt x="330249" y="218182"/>
                </a:lnTo>
                <a:lnTo>
                  <a:pt x="262681" y="218182"/>
                </a:lnTo>
                <a:close/>
                <a:moveTo>
                  <a:pt x="82004" y="0"/>
                </a:moveTo>
                <a:lnTo>
                  <a:pt x="155544" y="0"/>
                </a:lnTo>
                <a:lnTo>
                  <a:pt x="237529" y="218182"/>
                </a:lnTo>
                <a:lnTo>
                  <a:pt x="166929" y="218182"/>
                </a:lnTo>
                <a:lnTo>
                  <a:pt x="156013" y="182165"/>
                </a:lnTo>
                <a:lnTo>
                  <a:pt x="79472" y="182165"/>
                </a:lnTo>
                <a:lnTo>
                  <a:pt x="68837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30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21AF9A27-7FF1-4013-B095-48D090C511C6}"/>
              </a:ext>
            </a:extLst>
          </p:cNvPr>
          <p:cNvGrpSpPr/>
          <p:nvPr/>
        </p:nvGrpSpPr>
        <p:grpSpPr>
          <a:xfrm>
            <a:off x="5008273" y="2743510"/>
            <a:ext cx="2764127" cy="1658674"/>
            <a:chOff x="2228055" y="1971102"/>
            <a:chExt cx="4575969" cy="3618138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8C2A3CAF-74F9-4B6E-841E-A026F21AC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xmlns="" id="{3F7C7035-5F1B-4C77-B730-424AB094F28D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xmlns="" id="{D01712F7-CEB8-4C93-84DB-52B85B3180E8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ounded Rectangle 13">
                <a:extLst>
                  <a:ext uri="{FF2B5EF4-FFF2-40B4-BE49-F238E27FC236}">
                    <a16:creationId xmlns:a16="http://schemas.microsoft.com/office/drawing/2014/main" xmlns="" id="{B33C049F-3F98-4469-A8A6-833E19324A53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Chord 12">
                <a:extLst>
                  <a:ext uri="{FF2B5EF4-FFF2-40B4-BE49-F238E27FC236}">
                    <a16:creationId xmlns:a16="http://schemas.microsoft.com/office/drawing/2014/main" xmlns="" id="{10043205-493D-4CE9-89E6-B7D715DFAA76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xmlns="" id="{76A7136C-8599-42B6-8AEE-EBB40B43FF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18" name="Rounded Rectangle 24">
            <a:extLst>
              <a:ext uri="{FF2B5EF4-FFF2-40B4-BE49-F238E27FC236}">
                <a16:creationId xmlns:a16="http://schemas.microsoft.com/office/drawing/2014/main" xmlns="" id="{23FD4401-13CD-470E-895D-436EF44DD147}"/>
              </a:ext>
            </a:extLst>
          </p:cNvPr>
          <p:cNvSpPr/>
          <p:nvPr/>
        </p:nvSpPr>
        <p:spPr>
          <a:xfrm>
            <a:off x="9863901" y="1746308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xmlns="" id="{3F1472E7-B90B-48D0-A48D-1FE9C3218613}"/>
              </a:ext>
            </a:extLst>
          </p:cNvPr>
          <p:cNvSpPr/>
          <p:nvPr/>
        </p:nvSpPr>
        <p:spPr>
          <a:xfrm>
            <a:off x="1652678" y="1671788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4" name="Graphic 33">
            <a:extLst>
              <a:ext uri="{FF2B5EF4-FFF2-40B4-BE49-F238E27FC236}">
                <a16:creationId xmlns:a16="http://schemas.microsoft.com/office/drawing/2014/main" xmlns="" id="{EA9DF64B-3709-4045-8225-E2F437E83AA5}"/>
              </a:ext>
            </a:extLst>
          </p:cNvPr>
          <p:cNvGrpSpPr/>
          <p:nvPr/>
        </p:nvGrpSpPr>
        <p:grpSpPr>
          <a:xfrm>
            <a:off x="5901344" y="2909161"/>
            <a:ext cx="895194" cy="723179"/>
            <a:chOff x="7417766" y="2396188"/>
            <a:chExt cx="1840426" cy="1649729"/>
          </a:xfrm>
          <a:solidFill>
            <a:schemeClr val="accent4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515535C6-8C0B-4095-A7BE-4ACD534AA53C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5D0BD4CB-B29D-469B-BA05-B472758C801F}"/>
                </a:ext>
              </a:extLst>
            </p:cNvPr>
            <p:cNvSpPr/>
            <p:nvPr/>
          </p:nvSpPr>
          <p:spPr>
            <a:xfrm>
              <a:off x="8372366" y="2396188"/>
              <a:ext cx="885826" cy="1647824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741" y="316997"/>
            <a:ext cx="3344091" cy="15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408" y="3467639"/>
            <a:ext cx="3512409" cy="157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8086" y="3436904"/>
            <a:ext cx="3304902" cy="141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4239" y="296909"/>
            <a:ext cx="3097802" cy="15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Google Shape;263;p28"/>
          <p:cNvSpPr/>
          <p:nvPr/>
        </p:nvSpPr>
        <p:spPr>
          <a:xfrm>
            <a:off x="820681" y="1914436"/>
            <a:ext cx="3819761" cy="1200329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845181" y="1914436"/>
            <a:ext cx="3823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 is the main tool behind new-age innovation and discoveries like driverless cars or disease detecting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Google Shape;263;p28"/>
          <p:cNvSpPr/>
          <p:nvPr/>
        </p:nvSpPr>
        <p:spPr>
          <a:xfrm>
            <a:off x="8096723" y="1850609"/>
            <a:ext cx="3819761" cy="1200329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8096723" y="1849538"/>
            <a:ext cx="3819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Generalized AI is worth thinking about because it stretches our imaginations and it gets us to think about our core values and issues of choice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Google Shape;263;p28"/>
          <p:cNvSpPr/>
          <p:nvPr/>
        </p:nvSpPr>
        <p:spPr>
          <a:xfrm>
            <a:off x="1165354" y="5042110"/>
            <a:ext cx="3819761" cy="1028399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191112" y="5105365"/>
            <a:ext cx="3819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Artificial Intelligence will be ‘vastly smarter’ than any human and would overtake us by 2025.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Google Shape;263;p28"/>
          <p:cNvSpPr/>
          <p:nvPr/>
        </p:nvSpPr>
        <p:spPr>
          <a:xfrm>
            <a:off x="8150239" y="4878042"/>
            <a:ext cx="3819761" cy="1150653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CFDEEF-6E21-4A86-AFEF-7376BD83C8F2}"/>
              </a:ext>
            </a:extLst>
          </p:cNvPr>
          <p:cNvSpPr txBox="1"/>
          <p:nvPr/>
        </p:nvSpPr>
        <p:spPr>
          <a:xfrm>
            <a:off x="8194835" y="4870180"/>
            <a:ext cx="377516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We  are now solving  problems with machine learning and AI that were…in the realm of science fiction for the last several decades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9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2;p28"/>
          <p:cNvSpPr/>
          <p:nvPr/>
        </p:nvSpPr>
        <p:spPr>
          <a:xfrm>
            <a:off x="1001180" y="359104"/>
            <a:ext cx="7066495" cy="528048"/>
          </a:xfrm>
          <a:custGeom>
            <a:avLst/>
            <a:gdLst/>
            <a:ahLst/>
            <a:cxnLst/>
            <a:rect l="l" t="t" r="r" b="b"/>
            <a:pathLst>
              <a:path w="13557" h="3922" extrusionOk="0">
                <a:moveTo>
                  <a:pt x="1" y="0"/>
                </a:moveTo>
                <a:lnTo>
                  <a:pt x="1" y="3921"/>
                </a:lnTo>
                <a:lnTo>
                  <a:pt x="13556" y="3921"/>
                </a:lnTo>
                <a:lnTo>
                  <a:pt x="13556" y="1954"/>
                </a:lnTo>
                <a:lnTo>
                  <a:pt x="1355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Artificial Intelligence and </a:t>
            </a:r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Machine Learning </a:t>
            </a:r>
            <a:endParaRPr lang="en-US" sz="3600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sp>
        <p:nvSpPr>
          <p:cNvPr id="6" name="Google Shape;263;p28"/>
          <p:cNvSpPr/>
          <p:nvPr/>
        </p:nvSpPr>
        <p:spPr>
          <a:xfrm>
            <a:off x="152400" y="237456"/>
            <a:ext cx="771232" cy="773117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64;p28"/>
          <p:cNvSpPr/>
          <p:nvPr/>
        </p:nvSpPr>
        <p:spPr>
          <a:xfrm>
            <a:off x="923491" y="359104"/>
            <a:ext cx="77689" cy="529818"/>
          </a:xfrm>
          <a:custGeom>
            <a:avLst/>
            <a:gdLst/>
            <a:ahLst/>
            <a:cxnLst/>
            <a:rect l="l" t="t" r="r" b="b"/>
            <a:pathLst>
              <a:path w="577" h="3935" extrusionOk="0">
                <a:moveTo>
                  <a:pt x="1" y="0"/>
                </a:moveTo>
                <a:lnTo>
                  <a:pt x="1" y="3934"/>
                </a:lnTo>
                <a:lnTo>
                  <a:pt x="576" y="3934"/>
                </a:lnTo>
                <a:lnTo>
                  <a:pt x="576" y="0"/>
                </a:lnTo>
                <a:close/>
              </a:path>
            </a:pathLst>
          </a:custGeom>
          <a:solidFill>
            <a:srgbClr val="E0A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91" name="Picture 3" descr="C:\Users\SHRUTI B H\Desktop\sb-blog-what-is-m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71B65"/>
              </a:clrFrom>
              <a:clrTo>
                <a:srgbClr val="271B6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03" y="1665224"/>
            <a:ext cx="3687766" cy="1508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63780" y="4520673"/>
            <a:ext cx="4285553" cy="12678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42939" y="1559332"/>
            <a:ext cx="3127234" cy="31373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740403" y="4754921"/>
            <a:ext cx="4132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AI is trained final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output machine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mimic like human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brain 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Amazon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Alexa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02613" y="4520673"/>
            <a:ext cx="4114804" cy="1267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67324" y="4831424"/>
            <a:ext cx="4050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is a subset of AI. It is a technique to achieve AI. Ex: Spam Detection</a:t>
            </a:r>
          </a:p>
        </p:txBody>
      </p:sp>
      <p:sp>
        <p:nvSpPr>
          <p:cNvPr id="16" name="Oval 15"/>
          <p:cNvSpPr/>
          <p:nvPr/>
        </p:nvSpPr>
        <p:spPr>
          <a:xfrm>
            <a:off x="6448752" y="1615480"/>
            <a:ext cx="3127234" cy="313736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20051" y="1747703"/>
            <a:ext cx="2773009" cy="27309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81701" y="2861115"/>
            <a:ext cx="2374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Artificial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Intelligence</a:t>
            </a:r>
          </a:p>
        </p:txBody>
      </p:sp>
      <p:sp>
        <p:nvSpPr>
          <p:cNvPr id="20" name="Oval 19"/>
          <p:cNvSpPr/>
          <p:nvPr/>
        </p:nvSpPr>
        <p:spPr>
          <a:xfrm>
            <a:off x="6625864" y="1762545"/>
            <a:ext cx="2773009" cy="27309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37670" y="2866670"/>
            <a:ext cx="2143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2;p28"/>
          <p:cNvSpPr/>
          <p:nvPr/>
        </p:nvSpPr>
        <p:spPr>
          <a:xfrm>
            <a:off x="840319" y="179682"/>
            <a:ext cx="8511815" cy="528048"/>
          </a:xfrm>
          <a:custGeom>
            <a:avLst/>
            <a:gdLst/>
            <a:ahLst/>
            <a:cxnLst/>
            <a:rect l="l" t="t" r="r" b="b"/>
            <a:pathLst>
              <a:path w="13557" h="3922" extrusionOk="0">
                <a:moveTo>
                  <a:pt x="1" y="0"/>
                </a:moveTo>
                <a:lnTo>
                  <a:pt x="1" y="3921"/>
                </a:lnTo>
                <a:lnTo>
                  <a:pt x="13556" y="3921"/>
                </a:lnTo>
                <a:lnTo>
                  <a:pt x="13556" y="1954"/>
                </a:lnTo>
                <a:lnTo>
                  <a:pt x="1355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Agency FB" panose="020B0503020202020204" pitchFamily="34" charset="0"/>
            </a:endParaRPr>
          </a:p>
        </p:txBody>
      </p:sp>
      <p:sp>
        <p:nvSpPr>
          <p:cNvPr id="4" name="Google Shape;263;p28"/>
          <p:cNvSpPr/>
          <p:nvPr/>
        </p:nvSpPr>
        <p:spPr>
          <a:xfrm>
            <a:off x="69087" y="57147"/>
            <a:ext cx="771232" cy="773117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64;p28"/>
          <p:cNvSpPr/>
          <p:nvPr/>
        </p:nvSpPr>
        <p:spPr>
          <a:xfrm>
            <a:off x="923491" y="178798"/>
            <a:ext cx="77689" cy="529818"/>
          </a:xfrm>
          <a:custGeom>
            <a:avLst/>
            <a:gdLst/>
            <a:ahLst/>
            <a:cxnLst/>
            <a:rect l="l" t="t" r="r" b="b"/>
            <a:pathLst>
              <a:path w="577" h="3935" extrusionOk="0">
                <a:moveTo>
                  <a:pt x="1" y="0"/>
                </a:moveTo>
                <a:lnTo>
                  <a:pt x="1" y="3934"/>
                </a:lnTo>
                <a:lnTo>
                  <a:pt x="576" y="3934"/>
                </a:lnTo>
                <a:lnTo>
                  <a:pt x="576" y="0"/>
                </a:lnTo>
                <a:close/>
              </a:path>
            </a:pathLst>
          </a:custGeom>
          <a:solidFill>
            <a:srgbClr val="E0A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920055" y="134833"/>
            <a:ext cx="8608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gency FB" panose="020B0503020202020204" pitchFamily="34" charset="0"/>
              </a:rPr>
              <a:t>Artificial</a:t>
            </a:r>
            <a:r>
              <a:rPr lang="en-US" sz="3200" b="1" dirty="0" smtClean="0">
                <a:latin typeface="Century Schoolbook" pitchFamily="18" charset="0"/>
              </a:rPr>
              <a:t> </a:t>
            </a:r>
            <a:r>
              <a:rPr lang="en-US" sz="3200" b="1" dirty="0">
                <a:latin typeface="Agency FB" panose="020B0503020202020204" pitchFamily="34" charset="0"/>
              </a:rPr>
              <a:t>Intelligence and Machine Learning in Industry 4.0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0419" y="1482136"/>
            <a:ext cx="11619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Breakdowns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industrial development and the great changes in related categories</a:t>
            </a:r>
          </a:p>
        </p:txBody>
      </p:sp>
      <p:grpSp>
        <p:nvGrpSpPr>
          <p:cNvPr id="2" name="Google Shape;744;p39"/>
          <p:cNvGrpSpPr/>
          <p:nvPr/>
        </p:nvGrpSpPr>
        <p:grpSpPr>
          <a:xfrm>
            <a:off x="1558844" y="2722957"/>
            <a:ext cx="1571768" cy="2831611"/>
            <a:chOff x="1296273" y="1375103"/>
            <a:chExt cx="1644859" cy="3052687"/>
          </a:xfrm>
        </p:grpSpPr>
        <p:sp>
          <p:nvSpPr>
            <p:cNvPr id="10" name="Google Shape;745;p39"/>
            <p:cNvSpPr/>
            <p:nvPr/>
          </p:nvSpPr>
          <p:spPr>
            <a:xfrm>
              <a:off x="2029850" y="2898120"/>
              <a:ext cx="178225" cy="1465769"/>
            </a:xfrm>
            <a:custGeom>
              <a:avLst/>
              <a:gdLst/>
              <a:ahLst/>
              <a:cxnLst/>
              <a:rect l="l" t="t" r="r" b="b"/>
              <a:pathLst>
                <a:path w="335" h="2584" extrusionOk="0">
                  <a:moveTo>
                    <a:pt x="0" y="1"/>
                  </a:moveTo>
                  <a:lnTo>
                    <a:pt x="0" y="2410"/>
                  </a:lnTo>
                  <a:cubicBezTo>
                    <a:pt x="0" y="2503"/>
                    <a:pt x="67" y="2584"/>
                    <a:pt x="161" y="2584"/>
                  </a:cubicBezTo>
                  <a:cubicBezTo>
                    <a:pt x="254" y="2584"/>
                    <a:pt x="335" y="2503"/>
                    <a:pt x="335" y="2410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6;p39"/>
            <p:cNvSpPr/>
            <p:nvPr/>
          </p:nvSpPr>
          <p:spPr>
            <a:xfrm>
              <a:off x="1296273" y="1375103"/>
              <a:ext cx="1644859" cy="1651759"/>
            </a:xfrm>
            <a:custGeom>
              <a:avLst/>
              <a:gdLst/>
              <a:ahLst/>
              <a:cxnLst/>
              <a:rect l="l" t="t" r="r" b="b"/>
              <a:pathLst>
                <a:path w="3092" h="3105" extrusionOk="0">
                  <a:moveTo>
                    <a:pt x="1540" y="0"/>
                  </a:moveTo>
                  <a:cubicBezTo>
                    <a:pt x="683" y="0"/>
                    <a:pt x="1" y="696"/>
                    <a:pt x="1" y="1553"/>
                  </a:cubicBezTo>
                  <a:cubicBezTo>
                    <a:pt x="1" y="2409"/>
                    <a:pt x="683" y="3105"/>
                    <a:pt x="1540" y="3105"/>
                  </a:cubicBezTo>
                  <a:cubicBezTo>
                    <a:pt x="2396" y="3105"/>
                    <a:pt x="3092" y="2409"/>
                    <a:pt x="3092" y="1553"/>
                  </a:cubicBezTo>
                  <a:cubicBezTo>
                    <a:pt x="3092" y="696"/>
                    <a:pt x="2396" y="0"/>
                    <a:pt x="154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7;p39"/>
            <p:cNvSpPr/>
            <p:nvPr/>
          </p:nvSpPr>
          <p:spPr>
            <a:xfrm>
              <a:off x="1474483" y="1560226"/>
              <a:ext cx="1282054" cy="1281510"/>
            </a:xfrm>
            <a:custGeom>
              <a:avLst/>
              <a:gdLst/>
              <a:ahLst/>
              <a:cxnLst/>
              <a:rect l="l" t="t" r="r" b="b"/>
              <a:pathLst>
                <a:path w="2410" h="2409" extrusionOk="0">
                  <a:moveTo>
                    <a:pt x="1205" y="0"/>
                  </a:moveTo>
                  <a:cubicBezTo>
                    <a:pt x="536" y="0"/>
                    <a:pt x="0" y="535"/>
                    <a:pt x="0" y="1205"/>
                  </a:cubicBezTo>
                  <a:cubicBezTo>
                    <a:pt x="0" y="1874"/>
                    <a:pt x="536" y="2409"/>
                    <a:pt x="1205" y="2409"/>
                  </a:cubicBezTo>
                  <a:cubicBezTo>
                    <a:pt x="1874" y="2409"/>
                    <a:pt x="2409" y="1874"/>
                    <a:pt x="2409" y="1205"/>
                  </a:cubicBezTo>
                  <a:cubicBezTo>
                    <a:pt x="2409" y="535"/>
                    <a:pt x="1874" y="0"/>
                    <a:pt x="1205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8;p39"/>
            <p:cNvSpPr/>
            <p:nvPr/>
          </p:nvSpPr>
          <p:spPr>
            <a:xfrm>
              <a:off x="1844260" y="4043177"/>
              <a:ext cx="448985" cy="384613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2" y="0"/>
                  </a:moveTo>
                  <a:cubicBezTo>
                    <a:pt x="161" y="0"/>
                    <a:pt x="0" y="388"/>
                    <a:pt x="227" y="616"/>
                  </a:cubicBezTo>
                  <a:cubicBezTo>
                    <a:pt x="301" y="690"/>
                    <a:pt x="392" y="722"/>
                    <a:pt x="480" y="722"/>
                  </a:cubicBezTo>
                  <a:cubicBezTo>
                    <a:pt x="666" y="722"/>
                    <a:pt x="843" y="579"/>
                    <a:pt x="843" y="362"/>
                  </a:cubicBezTo>
                  <a:cubicBezTo>
                    <a:pt x="843" y="161"/>
                    <a:pt x="682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749;p39"/>
          <p:cNvGrpSpPr/>
          <p:nvPr/>
        </p:nvGrpSpPr>
        <p:grpSpPr>
          <a:xfrm>
            <a:off x="8326610" y="2732489"/>
            <a:ext cx="1573091" cy="2907356"/>
            <a:chOff x="6229757" y="1375103"/>
            <a:chExt cx="1644859" cy="3100044"/>
          </a:xfrm>
        </p:grpSpPr>
        <p:sp>
          <p:nvSpPr>
            <p:cNvPr id="15" name="Google Shape;750;p39"/>
            <p:cNvSpPr/>
            <p:nvPr/>
          </p:nvSpPr>
          <p:spPr>
            <a:xfrm>
              <a:off x="6962807" y="2898119"/>
              <a:ext cx="178743" cy="1526983"/>
            </a:xfrm>
            <a:custGeom>
              <a:avLst/>
              <a:gdLst/>
              <a:ahLst/>
              <a:cxnLst/>
              <a:rect l="l" t="t" r="r" b="b"/>
              <a:pathLst>
                <a:path w="336" h="2584" extrusionOk="0">
                  <a:moveTo>
                    <a:pt x="1" y="1"/>
                  </a:moveTo>
                  <a:lnTo>
                    <a:pt x="1" y="2410"/>
                  </a:lnTo>
                  <a:cubicBezTo>
                    <a:pt x="1" y="2503"/>
                    <a:pt x="81" y="2584"/>
                    <a:pt x="175" y="2584"/>
                  </a:cubicBezTo>
                  <a:cubicBezTo>
                    <a:pt x="268" y="2584"/>
                    <a:pt x="335" y="2503"/>
                    <a:pt x="335" y="2410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51;p39"/>
            <p:cNvSpPr/>
            <p:nvPr/>
          </p:nvSpPr>
          <p:spPr>
            <a:xfrm>
              <a:off x="6229757" y="1375103"/>
              <a:ext cx="1644859" cy="1651759"/>
            </a:xfrm>
            <a:custGeom>
              <a:avLst/>
              <a:gdLst/>
              <a:ahLst/>
              <a:cxnLst/>
              <a:rect l="l" t="t" r="r" b="b"/>
              <a:pathLst>
                <a:path w="3092" h="3105" extrusionOk="0">
                  <a:moveTo>
                    <a:pt x="1553" y="0"/>
                  </a:moveTo>
                  <a:cubicBezTo>
                    <a:pt x="696" y="0"/>
                    <a:pt x="0" y="696"/>
                    <a:pt x="0" y="1553"/>
                  </a:cubicBezTo>
                  <a:cubicBezTo>
                    <a:pt x="0" y="2409"/>
                    <a:pt x="696" y="3105"/>
                    <a:pt x="1553" y="3105"/>
                  </a:cubicBezTo>
                  <a:cubicBezTo>
                    <a:pt x="2409" y="3105"/>
                    <a:pt x="3091" y="2409"/>
                    <a:pt x="3091" y="1553"/>
                  </a:cubicBezTo>
                  <a:cubicBezTo>
                    <a:pt x="3091" y="696"/>
                    <a:pt x="2409" y="0"/>
                    <a:pt x="155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2;p39"/>
            <p:cNvSpPr/>
            <p:nvPr/>
          </p:nvSpPr>
          <p:spPr>
            <a:xfrm>
              <a:off x="6414882" y="1560226"/>
              <a:ext cx="1281522" cy="1281510"/>
            </a:xfrm>
            <a:custGeom>
              <a:avLst/>
              <a:gdLst/>
              <a:ahLst/>
              <a:cxnLst/>
              <a:rect l="l" t="t" r="r" b="b"/>
              <a:pathLst>
                <a:path w="2409" h="2409" extrusionOk="0">
                  <a:moveTo>
                    <a:pt x="1205" y="0"/>
                  </a:moveTo>
                  <a:cubicBezTo>
                    <a:pt x="535" y="0"/>
                    <a:pt x="0" y="535"/>
                    <a:pt x="0" y="1205"/>
                  </a:cubicBezTo>
                  <a:cubicBezTo>
                    <a:pt x="0" y="1874"/>
                    <a:pt x="535" y="2409"/>
                    <a:pt x="1205" y="2409"/>
                  </a:cubicBezTo>
                  <a:cubicBezTo>
                    <a:pt x="1860" y="2409"/>
                    <a:pt x="2409" y="1874"/>
                    <a:pt x="2409" y="1205"/>
                  </a:cubicBezTo>
                  <a:cubicBezTo>
                    <a:pt x="2409" y="535"/>
                    <a:pt x="1860" y="0"/>
                    <a:pt x="120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3;p39"/>
            <p:cNvSpPr/>
            <p:nvPr/>
          </p:nvSpPr>
          <p:spPr>
            <a:xfrm>
              <a:off x="6800555" y="4090534"/>
              <a:ext cx="455900" cy="384613"/>
            </a:xfrm>
            <a:custGeom>
              <a:avLst/>
              <a:gdLst/>
              <a:ahLst/>
              <a:cxnLst/>
              <a:rect l="l" t="t" r="r" b="b"/>
              <a:pathLst>
                <a:path w="857" h="723" extrusionOk="0">
                  <a:moveTo>
                    <a:pt x="496" y="0"/>
                  </a:moveTo>
                  <a:cubicBezTo>
                    <a:pt x="174" y="0"/>
                    <a:pt x="0" y="388"/>
                    <a:pt x="241" y="616"/>
                  </a:cubicBezTo>
                  <a:cubicBezTo>
                    <a:pt x="315" y="690"/>
                    <a:pt x="405" y="722"/>
                    <a:pt x="494" y="722"/>
                  </a:cubicBezTo>
                  <a:cubicBezTo>
                    <a:pt x="679" y="722"/>
                    <a:pt x="857" y="579"/>
                    <a:pt x="857" y="362"/>
                  </a:cubicBezTo>
                  <a:cubicBezTo>
                    <a:pt x="857" y="161"/>
                    <a:pt x="696" y="0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754;p39"/>
          <p:cNvGrpSpPr/>
          <p:nvPr/>
        </p:nvGrpSpPr>
        <p:grpSpPr>
          <a:xfrm>
            <a:off x="2618114" y="5307886"/>
            <a:ext cx="1512867" cy="195232"/>
            <a:chOff x="1597019" y="3639298"/>
            <a:chExt cx="1512867" cy="195232"/>
          </a:xfrm>
        </p:grpSpPr>
        <p:sp>
          <p:nvSpPr>
            <p:cNvPr id="20" name="Google Shape;755;p39"/>
            <p:cNvSpPr/>
            <p:nvPr/>
          </p:nvSpPr>
          <p:spPr>
            <a:xfrm>
              <a:off x="1597019" y="3639298"/>
              <a:ext cx="228748" cy="195232"/>
            </a:xfrm>
            <a:custGeom>
              <a:avLst/>
              <a:gdLst/>
              <a:ahLst/>
              <a:cxnLst/>
              <a:rect l="l" t="t" r="r" b="b"/>
              <a:pathLst>
                <a:path w="430" h="367" extrusionOk="0">
                  <a:moveTo>
                    <a:pt x="242" y="0"/>
                  </a:moveTo>
                  <a:cubicBezTo>
                    <a:pt x="81" y="0"/>
                    <a:pt x="1" y="201"/>
                    <a:pt x="121" y="308"/>
                  </a:cubicBezTo>
                  <a:cubicBezTo>
                    <a:pt x="157" y="348"/>
                    <a:pt x="203" y="366"/>
                    <a:pt x="249" y="366"/>
                  </a:cubicBezTo>
                  <a:cubicBezTo>
                    <a:pt x="340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42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6;p39"/>
            <p:cNvSpPr/>
            <p:nvPr/>
          </p:nvSpPr>
          <p:spPr>
            <a:xfrm>
              <a:off x="2025414" y="3639298"/>
              <a:ext cx="228216" cy="195232"/>
            </a:xfrm>
            <a:custGeom>
              <a:avLst/>
              <a:gdLst/>
              <a:ahLst/>
              <a:cxnLst/>
              <a:rect l="l" t="t" r="r" b="b"/>
              <a:pathLst>
                <a:path w="429" h="367" extrusionOk="0">
                  <a:moveTo>
                    <a:pt x="255" y="0"/>
                  </a:moveTo>
                  <a:cubicBezTo>
                    <a:pt x="94" y="0"/>
                    <a:pt x="1" y="201"/>
                    <a:pt x="121" y="308"/>
                  </a:cubicBezTo>
                  <a:cubicBezTo>
                    <a:pt x="161" y="348"/>
                    <a:pt x="209" y="366"/>
                    <a:pt x="255" y="366"/>
                  </a:cubicBezTo>
                  <a:cubicBezTo>
                    <a:pt x="346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55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7;p39"/>
            <p:cNvSpPr/>
            <p:nvPr/>
          </p:nvSpPr>
          <p:spPr>
            <a:xfrm>
              <a:off x="2453276" y="3639298"/>
              <a:ext cx="228748" cy="195232"/>
            </a:xfrm>
            <a:custGeom>
              <a:avLst/>
              <a:gdLst/>
              <a:ahLst/>
              <a:cxnLst/>
              <a:rect l="l" t="t" r="r" b="b"/>
              <a:pathLst>
                <a:path w="430" h="367" extrusionOk="0">
                  <a:moveTo>
                    <a:pt x="242" y="0"/>
                  </a:moveTo>
                  <a:cubicBezTo>
                    <a:pt x="81" y="0"/>
                    <a:pt x="1" y="201"/>
                    <a:pt x="108" y="308"/>
                  </a:cubicBezTo>
                  <a:cubicBezTo>
                    <a:pt x="148" y="348"/>
                    <a:pt x="197" y="366"/>
                    <a:pt x="245" y="366"/>
                  </a:cubicBezTo>
                  <a:cubicBezTo>
                    <a:pt x="340" y="366"/>
                    <a:pt x="429" y="295"/>
                    <a:pt x="429" y="188"/>
                  </a:cubicBezTo>
                  <a:cubicBezTo>
                    <a:pt x="429" y="81"/>
                    <a:pt x="336" y="0"/>
                    <a:pt x="242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8;p39"/>
            <p:cNvSpPr/>
            <p:nvPr/>
          </p:nvSpPr>
          <p:spPr>
            <a:xfrm>
              <a:off x="2881670" y="3639298"/>
              <a:ext cx="228216" cy="195232"/>
            </a:xfrm>
            <a:custGeom>
              <a:avLst/>
              <a:gdLst/>
              <a:ahLst/>
              <a:cxnLst/>
              <a:rect l="l" t="t" r="r" b="b"/>
              <a:pathLst>
                <a:path w="429" h="367" extrusionOk="0">
                  <a:moveTo>
                    <a:pt x="255" y="0"/>
                  </a:moveTo>
                  <a:cubicBezTo>
                    <a:pt x="94" y="0"/>
                    <a:pt x="1" y="201"/>
                    <a:pt x="121" y="308"/>
                  </a:cubicBezTo>
                  <a:cubicBezTo>
                    <a:pt x="161" y="348"/>
                    <a:pt x="209" y="366"/>
                    <a:pt x="255" y="366"/>
                  </a:cubicBezTo>
                  <a:cubicBezTo>
                    <a:pt x="346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55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759;p39"/>
          <p:cNvGrpSpPr/>
          <p:nvPr/>
        </p:nvGrpSpPr>
        <p:grpSpPr>
          <a:xfrm>
            <a:off x="3652993" y="2722957"/>
            <a:ext cx="1714845" cy="2885603"/>
            <a:chOff x="2941122" y="1375103"/>
            <a:chExt cx="1644859" cy="3076852"/>
          </a:xfrm>
        </p:grpSpPr>
        <p:sp>
          <p:nvSpPr>
            <p:cNvPr id="25" name="Google Shape;760;p39"/>
            <p:cNvSpPr/>
            <p:nvPr/>
          </p:nvSpPr>
          <p:spPr>
            <a:xfrm>
              <a:off x="3674175" y="2898120"/>
              <a:ext cx="178211" cy="1415060"/>
            </a:xfrm>
            <a:custGeom>
              <a:avLst/>
              <a:gdLst/>
              <a:ahLst/>
              <a:cxnLst/>
              <a:rect l="l" t="t" r="r" b="b"/>
              <a:pathLst>
                <a:path w="335" h="2584" extrusionOk="0">
                  <a:moveTo>
                    <a:pt x="0" y="1"/>
                  </a:moveTo>
                  <a:lnTo>
                    <a:pt x="0" y="2410"/>
                  </a:lnTo>
                  <a:cubicBezTo>
                    <a:pt x="0" y="2503"/>
                    <a:pt x="67" y="2584"/>
                    <a:pt x="161" y="2584"/>
                  </a:cubicBezTo>
                  <a:cubicBezTo>
                    <a:pt x="255" y="2584"/>
                    <a:pt x="335" y="2503"/>
                    <a:pt x="335" y="2410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1;p39"/>
            <p:cNvSpPr/>
            <p:nvPr/>
          </p:nvSpPr>
          <p:spPr>
            <a:xfrm>
              <a:off x="2941122" y="1375103"/>
              <a:ext cx="1644859" cy="1651759"/>
            </a:xfrm>
            <a:custGeom>
              <a:avLst/>
              <a:gdLst/>
              <a:ahLst/>
              <a:cxnLst/>
              <a:rect l="l" t="t" r="r" b="b"/>
              <a:pathLst>
                <a:path w="3092" h="3105" extrusionOk="0">
                  <a:moveTo>
                    <a:pt x="1539" y="0"/>
                  </a:moveTo>
                  <a:cubicBezTo>
                    <a:pt x="682" y="0"/>
                    <a:pt x="0" y="696"/>
                    <a:pt x="0" y="1553"/>
                  </a:cubicBezTo>
                  <a:cubicBezTo>
                    <a:pt x="0" y="2409"/>
                    <a:pt x="682" y="3105"/>
                    <a:pt x="1539" y="3105"/>
                  </a:cubicBezTo>
                  <a:cubicBezTo>
                    <a:pt x="2395" y="3105"/>
                    <a:pt x="3091" y="2409"/>
                    <a:pt x="3091" y="1553"/>
                  </a:cubicBezTo>
                  <a:cubicBezTo>
                    <a:pt x="3091" y="696"/>
                    <a:pt x="2395" y="0"/>
                    <a:pt x="153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2;p39"/>
            <p:cNvSpPr/>
            <p:nvPr/>
          </p:nvSpPr>
          <p:spPr>
            <a:xfrm>
              <a:off x="3118800" y="1560226"/>
              <a:ext cx="1282054" cy="1281510"/>
            </a:xfrm>
            <a:custGeom>
              <a:avLst/>
              <a:gdLst/>
              <a:ahLst/>
              <a:cxnLst/>
              <a:rect l="l" t="t" r="r" b="b"/>
              <a:pathLst>
                <a:path w="2410" h="2409" extrusionOk="0">
                  <a:moveTo>
                    <a:pt x="1205" y="0"/>
                  </a:moveTo>
                  <a:cubicBezTo>
                    <a:pt x="549" y="0"/>
                    <a:pt x="1" y="535"/>
                    <a:pt x="1" y="1205"/>
                  </a:cubicBezTo>
                  <a:cubicBezTo>
                    <a:pt x="1" y="1874"/>
                    <a:pt x="549" y="2409"/>
                    <a:pt x="1205" y="2409"/>
                  </a:cubicBezTo>
                  <a:cubicBezTo>
                    <a:pt x="1874" y="2409"/>
                    <a:pt x="2409" y="1874"/>
                    <a:pt x="2409" y="1205"/>
                  </a:cubicBezTo>
                  <a:cubicBezTo>
                    <a:pt x="2409" y="535"/>
                    <a:pt x="1874" y="0"/>
                    <a:pt x="120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3;p39"/>
            <p:cNvSpPr/>
            <p:nvPr/>
          </p:nvSpPr>
          <p:spPr>
            <a:xfrm>
              <a:off x="3504294" y="4067341"/>
              <a:ext cx="448985" cy="384614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2" y="0"/>
                  </a:moveTo>
                  <a:cubicBezTo>
                    <a:pt x="161" y="0"/>
                    <a:pt x="0" y="388"/>
                    <a:pt x="228" y="616"/>
                  </a:cubicBezTo>
                  <a:cubicBezTo>
                    <a:pt x="301" y="690"/>
                    <a:pt x="392" y="722"/>
                    <a:pt x="481" y="722"/>
                  </a:cubicBezTo>
                  <a:cubicBezTo>
                    <a:pt x="666" y="722"/>
                    <a:pt x="843" y="579"/>
                    <a:pt x="843" y="362"/>
                  </a:cubicBezTo>
                  <a:cubicBezTo>
                    <a:pt x="843" y="161"/>
                    <a:pt x="683" y="0"/>
                    <a:pt x="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64;p39"/>
          <p:cNvGrpSpPr/>
          <p:nvPr/>
        </p:nvGrpSpPr>
        <p:grpSpPr>
          <a:xfrm>
            <a:off x="5797734" y="2726064"/>
            <a:ext cx="1571768" cy="2913009"/>
            <a:chOff x="4585440" y="1375103"/>
            <a:chExt cx="1644859" cy="3106073"/>
          </a:xfrm>
        </p:grpSpPr>
        <p:sp>
          <p:nvSpPr>
            <p:cNvPr id="30" name="Google Shape;765;p39"/>
            <p:cNvSpPr/>
            <p:nvPr/>
          </p:nvSpPr>
          <p:spPr>
            <a:xfrm>
              <a:off x="5318491" y="2898119"/>
              <a:ext cx="178211" cy="1465383"/>
            </a:xfrm>
            <a:custGeom>
              <a:avLst/>
              <a:gdLst/>
              <a:ahLst/>
              <a:cxnLst/>
              <a:rect l="l" t="t" r="r" b="b"/>
              <a:pathLst>
                <a:path w="335" h="2584" extrusionOk="0">
                  <a:moveTo>
                    <a:pt x="0" y="1"/>
                  </a:moveTo>
                  <a:lnTo>
                    <a:pt x="0" y="2410"/>
                  </a:lnTo>
                  <a:cubicBezTo>
                    <a:pt x="0" y="2503"/>
                    <a:pt x="67" y="2584"/>
                    <a:pt x="161" y="2584"/>
                  </a:cubicBezTo>
                  <a:cubicBezTo>
                    <a:pt x="255" y="2584"/>
                    <a:pt x="335" y="2503"/>
                    <a:pt x="335" y="2410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66;p39"/>
            <p:cNvSpPr/>
            <p:nvPr/>
          </p:nvSpPr>
          <p:spPr>
            <a:xfrm>
              <a:off x="4585440" y="1375103"/>
              <a:ext cx="1644859" cy="1651759"/>
            </a:xfrm>
            <a:custGeom>
              <a:avLst/>
              <a:gdLst/>
              <a:ahLst/>
              <a:cxnLst/>
              <a:rect l="l" t="t" r="r" b="b"/>
              <a:pathLst>
                <a:path w="3092" h="3105" extrusionOk="0">
                  <a:moveTo>
                    <a:pt x="1539" y="0"/>
                  </a:moveTo>
                  <a:cubicBezTo>
                    <a:pt x="696" y="0"/>
                    <a:pt x="0" y="696"/>
                    <a:pt x="0" y="1553"/>
                  </a:cubicBezTo>
                  <a:cubicBezTo>
                    <a:pt x="0" y="2409"/>
                    <a:pt x="696" y="3105"/>
                    <a:pt x="1539" y="3105"/>
                  </a:cubicBezTo>
                  <a:cubicBezTo>
                    <a:pt x="2395" y="3105"/>
                    <a:pt x="3091" y="2409"/>
                    <a:pt x="3091" y="1553"/>
                  </a:cubicBezTo>
                  <a:cubicBezTo>
                    <a:pt x="3091" y="696"/>
                    <a:pt x="2395" y="0"/>
                    <a:pt x="153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67;p39"/>
            <p:cNvSpPr/>
            <p:nvPr/>
          </p:nvSpPr>
          <p:spPr>
            <a:xfrm>
              <a:off x="4770565" y="1560226"/>
              <a:ext cx="1274606" cy="1281510"/>
            </a:xfrm>
            <a:custGeom>
              <a:avLst/>
              <a:gdLst/>
              <a:ahLst/>
              <a:cxnLst/>
              <a:rect l="l" t="t" r="r" b="b"/>
              <a:pathLst>
                <a:path w="2396" h="2409" extrusionOk="0">
                  <a:moveTo>
                    <a:pt x="1191" y="0"/>
                  </a:moveTo>
                  <a:cubicBezTo>
                    <a:pt x="535" y="0"/>
                    <a:pt x="0" y="535"/>
                    <a:pt x="0" y="1205"/>
                  </a:cubicBezTo>
                  <a:cubicBezTo>
                    <a:pt x="0" y="1874"/>
                    <a:pt x="535" y="2409"/>
                    <a:pt x="1191" y="2409"/>
                  </a:cubicBezTo>
                  <a:cubicBezTo>
                    <a:pt x="1860" y="2409"/>
                    <a:pt x="2395" y="1874"/>
                    <a:pt x="2395" y="1205"/>
                  </a:cubicBezTo>
                  <a:cubicBezTo>
                    <a:pt x="2395" y="535"/>
                    <a:pt x="1860" y="0"/>
                    <a:pt x="119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68;p39"/>
            <p:cNvSpPr/>
            <p:nvPr/>
          </p:nvSpPr>
          <p:spPr>
            <a:xfrm>
              <a:off x="5152690" y="4096563"/>
              <a:ext cx="455900" cy="384613"/>
            </a:xfrm>
            <a:custGeom>
              <a:avLst/>
              <a:gdLst/>
              <a:ahLst/>
              <a:cxnLst/>
              <a:rect l="l" t="t" r="r" b="b"/>
              <a:pathLst>
                <a:path w="857" h="723" extrusionOk="0">
                  <a:moveTo>
                    <a:pt x="495" y="0"/>
                  </a:moveTo>
                  <a:cubicBezTo>
                    <a:pt x="161" y="0"/>
                    <a:pt x="0" y="388"/>
                    <a:pt x="228" y="616"/>
                  </a:cubicBezTo>
                  <a:cubicBezTo>
                    <a:pt x="301" y="690"/>
                    <a:pt x="393" y="722"/>
                    <a:pt x="484" y="722"/>
                  </a:cubicBezTo>
                  <a:cubicBezTo>
                    <a:pt x="673" y="722"/>
                    <a:pt x="857" y="579"/>
                    <a:pt x="857" y="362"/>
                  </a:cubicBezTo>
                  <a:cubicBezTo>
                    <a:pt x="857" y="161"/>
                    <a:pt x="683" y="0"/>
                    <a:pt x="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770;p39"/>
          <p:cNvSpPr txBox="1"/>
          <p:nvPr/>
        </p:nvSpPr>
        <p:spPr>
          <a:xfrm flipH="1">
            <a:off x="1402020" y="5686584"/>
            <a:ext cx="2056217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>
                <a:latin typeface="Times New Roman" pitchFamily="18" charset="0"/>
                <a:ea typeface="Fira Sans"/>
                <a:cs typeface="Times New Roman" pitchFamily="18" charset="0"/>
                <a:sym typeface="Fira Sans"/>
              </a:rPr>
              <a:t>Mechanization, stream and water power</a:t>
            </a:r>
            <a:endParaRPr sz="1600" dirty="0">
              <a:latin typeface="Times New Roman" pitchFamily="18" charset="0"/>
              <a:ea typeface="Fira Sans"/>
              <a:cs typeface="Times New Roman" pitchFamily="18" charset="0"/>
              <a:sym typeface="Fira Sans"/>
            </a:endParaRPr>
          </a:p>
        </p:txBody>
      </p:sp>
      <p:sp>
        <p:nvSpPr>
          <p:cNvPr id="35" name="Google Shape;773;p39"/>
          <p:cNvSpPr txBox="1"/>
          <p:nvPr/>
        </p:nvSpPr>
        <p:spPr>
          <a:xfrm flipH="1">
            <a:off x="5557988" y="5714674"/>
            <a:ext cx="2458309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1"/>
                </a:solidFill>
                <a:latin typeface="Times New Roman" pitchFamily="18" charset="0"/>
                <a:ea typeface="Fira Sans"/>
                <a:cs typeface="Times New Roman" pitchFamily="18" charset="0"/>
                <a:sym typeface="Fira Sans"/>
              </a:rPr>
              <a:t>Electronic and IT systems, Automation</a:t>
            </a:r>
            <a:endParaRPr sz="1600" dirty="0">
              <a:latin typeface="Times New Roman" pitchFamily="18" charset="0"/>
              <a:ea typeface="Fira Sans"/>
              <a:cs typeface="Times New Roman" pitchFamily="18" charset="0"/>
              <a:sym typeface="Fira Sans"/>
            </a:endParaRPr>
          </a:p>
        </p:txBody>
      </p:sp>
      <p:sp>
        <p:nvSpPr>
          <p:cNvPr id="36" name="Google Shape;776;p39"/>
          <p:cNvSpPr txBox="1"/>
          <p:nvPr/>
        </p:nvSpPr>
        <p:spPr>
          <a:xfrm flipH="1">
            <a:off x="8241630" y="5688084"/>
            <a:ext cx="2024907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Artificial intelligence</a:t>
            </a:r>
            <a:endParaRPr sz="1600" dirty="0">
              <a:latin typeface="Times New Roman" pitchFamily="18" charset="0"/>
              <a:ea typeface="Fira Sans"/>
              <a:cs typeface="Times New Roman" pitchFamily="18" charset="0"/>
              <a:sym typeface="Fira Sans"/>
            </a:endParaRPr>
          </a:p>
        </p:txBody>
      </p:sp>
      <p:sp>
        <p:nvSpPr>
          <p:cNvPr id="37" name="Google Shape;779;p39"/>
          <p:cNvSpPr txBox="1"/>
          <p:nvPr/>
        </p:nvSpPr>
        <p:spPr>
          <a:xfrm flipH="1">
            <a:off x="3652993" y="5714674"/>
            <a:ext cx="1795865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dk1"/>
                </a:solidFill>
                <a:latin typeface="Times New Roman" pitchFamily="18" charset="0"/>
                <a:ea typeface="Fira Sans"/>
                <a:cs typeface="Times New Roman" pitchFamily="18" charset="0"/>
                <a:sym typeface="Fira Sans"/>
              </a:rPr>
              <a:t>Mass production and Electricity </a:t>
            </a:r>
            <a:endParaRPr sz="1600" dirty="0">
              <a:latin typeface="Times New Roman" pitchFamily="18" charset="0"/>
              <a:ea typeface="Fira Sans"/>
              <a:cs typeface="Times New Roman" pitchFamily="18" charset="0"/>
              <a:sym typeface="Fira Sans"/>
            </a:endParaRPr>
          </a:p>
        </p:txBody>
      </p:sp>
      <p:grpSp>
        <p:nvGrpSpPr>
          <p:cNvPr id="24" name="Google Shape;780;p39"/>
          <p:cNvGrpSpPr/>
          <p:nvPr/>
        </p:nvGrpSpPr>
        <p:grpSpPr>
          <a:xfrm>
            <a:off x="4780303" y="5357062"/>
            <a:ext cx="1512867" cy="195232"/>
            <a:chOff x="1597019" y="3639298"/>
            <a:chExt cx="1512867" cy="195232"/>
          </a:xfrm>
        </p:grpSpPr>
        <p:sp>
          <p:nvSpPr>
            <p:cNvPr id="39" name="Google Shape;781;p39"/>
            <p:cNvSpPr/>
            <p:nvPr/>
          </p:nvSpPr>
          <p:spPr>
            <a:xfrm>
              <a:off x="1597019" y="3639298"/>
              <a:ext cx="228748" cy="195232"/>
            </a:xfrm>
            <a:custGeom>
              <a:avLst/>
              <a:gdLst/>
              <a:ahLst/>
              <a:cxnLst/>
              <a:rect l="l" t="t" r="r" b="b"/>
              <a:pathLst>
                <a:path w="430" h="367" extrusionOk="0">
                  <a:moveTo>
                    <a:pt x="242" y="0"/>
                  </a:moveTo>
                  <a:cubicBezTo>
                    <a:pt x="81" y="0"/>
                    <a:pt x="1" y="201"/>
                    <a:pt x="121" y="308"/>
                  </a:cubicBezTo>
                  <a:cubicBezTo>
                    <a:pt x="157" y="348"/>
                    <a:pt x="203" y="366"/>
                    <a:pt x="249" y="366"/>
                  </a:cubicBezTo>
                  <a:cubicBezTo>
                    <a:pt x="340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42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2;p39"/>
            <p:cNvSpPr/>
            <p:nvPr/>
          </p:nvSpPr>
          <p:spPr>
            <a:xfrm>
              <a:off x="2025414" y="3639298"/>
              <a:ext cx="228216" cy="195232"/>
            </a:xfrm>
            <a:custGeom>
              <a:avLst/>
              <a:gdLst/>
              <a:ahLst/>
              <a:cxnLst/>
              <a:rect l="l" t="t" r="r" b="b"/>
              <a:pathLst>
                <a:path w="429" h="367" extrusionOk="0">
                  <a:moveTo>
                    <a:pt x="255" y="0"/>
                  </a:moveTo>
                  <a:cubicBezTo>
                    <a:pt x="94" y="0"/>
                    <a:pt x="1" y="201"/>
                    <a:pt x="121" y="308"/>
                  </a:cubicBezTo>
                  <a:cubicBezTo>
                    <a:pt x="161" y="348"/>
                    <a:pt x="209" y="366"/>
                    <a:pt x="255" y="366"/>
                  </a:cubicBezTo>
                  <a:cubicBezTo>
                    <a:pt x="346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55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83;p39"/>
            <p:cNvSpPr/>
            <p:nvPr/>
          </p:nvSpPr>
          <p:spPr>
            <a:xfrm>
              <a:off x="2453276" y="3639298"/>
              <a:ext cx="228748" cy="195232"/>
            </a:xfrm>
            <a:custGeom>
              <a:avLst/>
              <a:gdLst/>
              <a:ahLst/>
              <a:cxnLst/>
              <a:rect l="l" t="t" r="r" b="b"/>
              <a:pathLst>
                <a:path w="430" h="367" extrusionOk="0">
                  <a:moveTo>
                    <a:pt x="242" y="0"/>
                  </a:moveTo>
                  <a:cubicBezTo>
                    <a:pt x="81" y="0"/>
                    <a:pt x="1" y="201"/>
                    <a:pt x="108" y="308"/>
                  </a:cubicBezTo>
                  <a:cubicBezTo>
                    <a:pt x="148" y="348"/>
                    <a:pt x="197" y="366"/>
                    <a:pt x="245" y="366"/>
                  </a:cubicBezTo>
                  <a:cubicBezTo>
                    <a:pt x="340" y="366"/>
                    <a:pt x="429" y="295"/>
                    <a:pt x="429" y="188"/>
                  </a:cubicBezTo>
                  <a:cubicBezTo>
                    <a:pt x="429" y="81"/>
                    <a:pt x="336" y="0"/>
                    <a:pt x="242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84;p39"/>
            <p:cNvSpPr/>
            <p:nvPr/>
          </p:nvSpPr>
          <p:spPr>
            <a:xfrm>
              <a:off x="2881670" y="3639298"/>
              <a:ext cx="228216" cy="195232"/>
            </a:xfrm>
            <a:custGeom>
              <a:avLst/>
              <a:gdLst/>
              <a:ahLst/>
              <a:cxnLst/>
              <a:rect l="l" t="t" r="r" b="b"/>
              <a:pathLst>
                <a:path w="429" h="367" extrusionOk="0">
                  <a:moveTo>
                    <a:pt x="255" y="0"/>
                  </a:moveTo>
                  <a:cubicBezTo>
                    <a:pt x="94" y="0"/>
                    <a:pt x="1" y="201"/>
                    <a:pt x="121" y="308"/>
                  </a:cubicBezTo>
                  <a:cubicBezTo>
                    <a:pt x="161" y="348"/>
                    <a:pt x="209" y="366"/>
                    <a:pt x="255" y="366"/>
                  </a:cubicBezTo>
                  <a:cubicBezTo>
                    <a:pt x="346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55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785;p39"/>
          <p:cNvGrpSpPr/>
          <p:nvPr/>
        </p:nvGrpSpPr>
        <p:grpSpPr>
          <a:xfrm>
            <a:off x="6787142" y="5397679"/>
            <a:ext cx="1512867" cy="195232"/>
            <a:chOff x="1597019" y="3639298"/>
            <a:chExt cx="1512867" cy="195232"/>
          </a:xfrm>
        </p:grpSpPr>
        <p:sp>
          <p:nvSpPr>
            <p:cNvPr id="44" name="Google Shape;786;p39"/>
            <p:cNvSpPr/>
            <p:nvPr/>
          </p:nvSpPr>
          <p:spPr>
            <a:xfrm>
              <a:off x="1597019" y="3639298"/>
              <a:ext cx="228748" cy="195232"/>
            </a:xfrm>
            <a:custGeom>
              <a:avLst/>
              <a:gdLst/>
              <a:ahLst/>
              <a:cxnLst/>
              <a:rect l="l" t="t" r="r" b="b"/>
              <a:pathLst>
                <a:path w="430" h="367" extrusionOk="0">
                  <a:moveTo>
                    <a:pt x="242" y="0"/>
                  </a:moveTo>
                  <a:cubicBezTo>
                    <a:pt x="81" y="0"/>
                    <a:pt x="1" y="201"/>
                    <a:pt x="121" y="308"/>
                  </a:cubicBezTo>
                  <a:cubicBezTo>
                    <a:pt x="157" y="348"/>
                    <a:pt x="203" y="366"/>
                    <a:pt x="249" y="366"/>
                  </a:cubicBezTo>
                  <a:cubicBezTo>
                    <a:pt x="340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42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87;p39"/>
            <p:cNvSpPr/>
            <p:nvPr/>
          </p:nvSpPr>
          <p:spPr>
            <a:xfrm>
              <a:off x="2025414" y="3639298"/>
              <a:ext cx="228216" cy="195232"/>
            </a:xfrm>
            <a:custGeom>
              <a:avLst/>
              <a:gdLst/>
              <a:ahLst/>
              <a:cxnLst/>
              <a:rect l="l" t="t" r="r" b="b"/>
              <a:pathLst>
                <a:path w="429" h="367" extrusionOk="0">
                  <a:moveTo>
                    <a:pt x="255" y="0"/>
                  </a:moveTo>
                  <a:cubicBezTo>
                    <a:pt x="94" y="0"/>
                    <a:pt x="1" y="201"/>
                    <a:pt x="121" y="308"/>
                  </a:cubicBezTo>
                  <a:cubicBezTo>
                    <a:pt x="161" y="348"/>
                    <a:pt x="209" y="366"/>
                    <a:pt x="255" y="366"/>
                  </a:cubicBezTo>
                  <a:cubicBezTo>
                    <a:pt x="346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55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8;p39"/>
            <p:cNvSpPr/>
            <p:nvPr/>
          </p:nvSpPr>
          <p:spPr>
            <a:xfrm>
              <a:off x="2453276" y="3639298"/>
              <a:ext cx="228748" cy="195232"/>
            </a:xfrm>
            <a:custGeom>
              <a:avLst/>
              <a:gdLst/>
              <a:ahLst/>
              <a:cxnLst/>
              <a:rect l="l" t="t" r="r" b="b"/>
              <a:pathLst>
                <a:path w="430" h="367" extrusionOk="0">
                  <a:moveTo>
                    <a:pt x="242" y="0"/>
                  </a:moveTo>
                  <a:cubicBezTo>
                    <a:pt x="81" y="0"/>
                    <a:pt x="1" y="201"/>
                    <a:pt x="108" y="308"/>
                  </a:cubicBezTo>
                  <a:cubicBezTo>
                    <a:pt x="148" y="348"/>
                    <a:pt x="197" y="366"/>
                    <a:pt x="245" y="366"/>
                  </a:cubicBezTo>
                  <a:cubicBezTo>
                    <a:pt x="340" y="366"/>
                    <a:pt x="429" y="295"/>
                    <a:pt x="429" y="188"/>
                  </a:cubicBezTo>
                  <a:cubicBezTo>
                    <a:pt x="429" y="81"/>
                    <a:pt x="336" y="0"/>
                    <a:pt x="242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9;p39"/>
            <p:cNvSpPr/>
            <p:nvPr/>
          </p:nvSpPr>
          <p:spPr>
            <a:xfrm>
              <a:off x="2881670" y="3639298"/>
              <a:ext cx="228216" cy="195232"/>
            </a:xfrm>
            <a:custGeom>
              <a:avLst/>
              <a:gdLst/>
              <a:ahLst/>
              <a:cxnLst/>
              <a:rect l="l" t="t" r="r" b="b"/>
              <a:pathLst>
                <a:path w="429" h="367" extrusionOk="0">
                  <a:moveTo>
                    <a:pt x="255" y="0"/>
                  </a:moveTo>
                  <a:cubicBezTo>
                    <a:pt x="94" y="0"/>
                    <a:pt x="1" y="201"/>
                    <a:pt x="121" y="308"/>
                  </a:cubicBezTo>
                  <a:cubicBezTo>
                    <a:pt x="161" y="348"/>
                    <a:pt x="209" y="366"/>
                    <a:pt x="255" y="366"/>
                  </a:cubicBezTo>
                  <a:cubicBezTo>
                    <a:pt x="346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55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790;p39"/>
          <p:cNvSpPr txBox="1"/>
          <p:nvPr/>
        </p:nvSpPr>
        <p:spPr>
          <a:xfrm flipH="1">
            <a:off x="1735377" y="3141626"/>
            <a:ext cx="12126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Industry</a:t>
            </a:r>
            <a:endParaRPr lang="en" sz="2000" b="1" dirty="0" smtClean="0">
              <a:solidFill>
                <a:srgbClr val="002060"/>
              </a:solidFill>
              <a:latin typeface="Arial Rounded MT Bold" pitchFamily="34" charset="0"/>
              <a:ea typeface="Fira Sans"/>
              <a:cs typeface="Aharoni" pitchFamily="2" charset="-79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002060"/>
                </a:solidFill>
                <a:latin typeface="Arial Rounded MT Bold" pitchFamily="34" charset="0"/>
                <a:ea typeface="Fira Sans"/>
                <a:cs typeface="Aharoni" pitchFamily="2" charset="-79"/>
                <a:sym typeface="Fira Sans"/>
              </a:rPr>
              <a:t>1.0</a:t>
            </a:r>
            <a:endParaRPr sz="2000" b="1" dirty="0">
              <a:solidFill>
                <a:srgbClr val="002060"/>
              </a:solidFill>
              <a:latin typeface="Arial Rounded MT Bold" pitchFamily="34" charset="0"/>
              <a:ea typeface="Fira Sans"/>
              <a:cs typeface="Aharoni" pitchFamily="2" charset="-79"/>
              <a:sym typeface="Fira Sans"/>
            </a:endParaRPr>
          </a:p>
        </p:txBody>
      </p:sp>
      <p:sp>
        <p:nvSpPr>
          <p:cNvPr id="49" name="Google Shape;791;p39"/>
          <p:cNvSpPr txBox="1"/>
          <p:nvPr/>
        </p:nvSpPr>
        <p:spPr>
          <a:xfrm flipH="1">
            <a:off x="3893629" y="3167382"/>
            <a:ext cx="12126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Industry</a:t>
            </a:r>
            <a:endParaRPr lang="en" sz="2000" b="1" dirty="0" smtClean="0">
              <a:solidFill>
                <a:srgbClr val="002060"/>
              </a:solidFill>
              <a:latin typeface="Arial Rounded MT Bold" pitchFamily="34" charset="0"/>
              <a:ea typeface="Fira Sans"/>
              <a:cs typeface="Times New Roman" pitchFamily="18" charset="0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002060"/>
                </a:solidFill>
                <a:latin typeface="Arial Rounded MT Bold" pitchFamily="34" charset="0"/>
                <a:ea typeface="Fira Sans"/>
                <a:cs typeface="Times New Roman" pitchFamily="18" charset="0"/>
                <a:sym typeface="Fira Sans"/>
              </a:rPr>
              <a:t>2.0</a:t>
            </a:r>
            <a:endParaRPr sz="2000" b="1" dirty="0">
              <a:solidFill>
                <a:srgbClr val="002060"/>
              </a:solidFill>
              <a:latin typeface="Arial Rounded MT Bold" pitchFamily="34" charset="0"/>
              <a:ea typeface="Fira Sans"/>
              <a:cs typeface="Times New Roman" pitchFamily="18" charset="0"/>
              <a:sym typeface="Fira Sans"/>
            </a:endParaRPr>
          </a:p>
        </p:txBody>
      </p:sp>
      <p:sp>
        <p:nvSpPr>
          <p:cNvPr id="50" name="Google Shape;792;p39"/>
          <p:cNvSpPr txBox="1"/>
          <p:nvPr/>
        </p:nvSpPr>
        <p:spPr>
          <a:xfrm flipH="1">
            <a:off x="5974633" y="3135991"/>
            <a:ext cx="12126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  <a:cs typeface="Times New Roman" pitchFamily="18" charset="0"/>
              </a:rPr>
              <a:t>Industry</a:t>
            </a:r>
            <a:endParaRPr lang="en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  <a:ea typeface="Fira Sans"/>
              <a:cs typeface="Times New Roman" pitchFamily="18" charset="0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  <a:ea typeface="Fira Sans"/>
                <a:cs typeface="Times New Roman" pitchFamily="18" charset="0"/>
                <a:sym typeface="Fira Sans"/>
              </a:rPr>
              <a:t>3.0</a:t>
            </a:r>
            <a:endParaRPr sz="2000" b="1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itchFamily="34" charset="0"/>
              <a:ea typeface="Fira Sans"/>
              <a:cs typeface="Times New Roman" pitchFamily="18" charset="0"/>
              <a:sym typeface="Fira Sans"/>
            </a:endParaRPr>
          </a:p>
        </p:txBody>
      </p:sp>
      <p:sp>
        <p:nvSpPr>
          <p:cNvPr id="51" name="Google Shape;793;p39"/>
          <p:cNvSpPr txBox="1"/>
          <p:nvPr/>
        </p:nvSpPr>
        <p:spPr>
          <a:xfrm flipH="1">
            <a:off x="8484206" y="3180690"/>
            <a:ext cx="12126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Industry</a:t>
            </a:r>
            <a:endParaRPr lang="en-US" sz="2000" dirty="0" smtClean="0">
              <a:solidFill>
                <a:schemeClr val="bg1"/>
              </a:solidFill>
              <a:latin typeface="Arial Rounded MT Bold" pitchFamily="34" charset="0"/>
              <a:ea typeface="Fira Sans"/>
              <a:cs typeface="Times New Roman" pitchFamily="18" charset="0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  <a:ea typeface="Fira Sans"/>
                <a:cs typeface="Times New Roman" pitchFamily="18" charset="0"/>
                <a:sym typeface="Fira Sans"/>
              </a:rPr>
              <a:t>4.0</a:t>
            </a:r>
            <a:endParaRPr sz="2000" dirty="0">
              <a:solidFill>
                <a:schemeClr val="bg1"/>
              </a:solidFill>
              <a:latin typeface="Arial Rounded MT Bold" pitchFamily="34" charset="0"/>
              <a:ea typeface="Fira Sans"/>
              <a:cs typeface="Times New Roman" pitchFamily="18" charset="0"/>
              <a:sym typeface="Fira Sans"/>
            </a:endParaRPr>
          </a:p>
        </p:txBody>
      </p:sp>
      <p:pic>
        <p:nvPicPr>
          <p:cNvPr id="52" name="Picture 2" descr="C:\Users\SHRUTI B H\Desktop\pngtree-vector-train-icon-png-image_5158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68" y="5210713"/>
            <a:ext cx="389577" cy="389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SHRUTI B H\Desktop\521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03" y="5376188"/>
            <a:ext cx="467230" cy="467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C:\Users\SHRUTI B H\Desktop\3136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04" y="5210713"/>
            <a:ext cx="429782" cy="429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C:\Users\SHRUTI B H\Desktop\548-5480258_cyber-security-icon-color-clipar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134" y="5182618"/>
            <a:ext cx="763301" cy="640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1815936" y="4554383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1760-1830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006911" y="4575422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1870-1914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102556" y="4612845"/>
            <a:ext cx="96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1970-2000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560406" y="4588788"/>
            <a:ext cx="10967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2015 -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2050?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oogle Shape;785;p39"/>
          <p:cNvGrpSpPr/>
          <p:nvPr/>
        </p:nvGrpSpPr>
        <p:grpSpPr>
          <a:xfrm>
            <a:off x="7222069" y="5393674"/>
            <a:ext cx="1512867" cy="195232"/>
            <a:chOff x="1597019" y="3639298"/>
            <a:chExt cx="1512867" cy="195232"/>
          </a:xfrm>
        </p:grpSpPr>
        <p:sp>
          <p:nvSpPr>
            <p:cNvPr id="61" name="Google Shape;786;p39"/>
            <p:cNvSpPr/>
            <p:nvPr/>
          </p:nvSpPr>
          <p:spPr>
            <a:xfrm>
              <a:off x="1597019" y="3639298"/>
              <a:ext cx="228748" cy="195232"/>
            </a:xfrm>
            <a:custGeom>
              <a:avLst/>
              <a:gdLst/>
              <a:ahLst/>
              <a:cxnLst/>
              <a:rect l="l" t="t" r="r" b="b"/>
              <a:pathLst>
                <a:path w="430" h="367" extrusionOk="0">
                  <a:moveTo>
                    <a:pt x="242" y="0"/>
                  </a:moveTo>
                  <a:cubicBezTo>
                    <a:pt x="81" y="0"/>
                    <a:pt x="1" y="201"/>
                    <a:pt x="121" y="308"/>
                  </a:cubicBezTo>
                  <a:cubicBezTo>
                    <a:pt x="157" y="348"/>
                    <a:pt x="203" y="366"/>
                    <a:pt x="249" y="366"/>
                  </a:cubicBezTo>
                  <a:cubicBezTo>
                    <a:pt x="340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42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7;p39"/>
            <p:cNvSpPr/>
            <p:nvPr/>
          </p:nvSpPr>
          <p:spPr>
            <a:xfrm>
              <a:off x="2025414" y="3639298"/>
              <a:ext cx="228216" cy="195232"/>
            </a:xfrm>
            <a:custGeom>
              <a:avLst/>
              <a:gdLst/>
              <a:ahLst/>
              <a:cxnLst/>
              <a:rect l="l" t="t" r="r" b="b"/>
              <a:pathLst>
                <a:path w="429" h="367" extrusionOk="0">
                  <a:moveTo>
                    <a:pt x="255" y="0"/>
                  </a:moveTo>
                  <a:cubicBezTo>
                    <a:pt x="94" y="0"/>
                    <a:pt x="1" y="201"/>
                    <a:pt x="121" y="308"/>
                  </a:cubicBezTo>
                  <a:cubicBezTo>
                    <a:pt x="161" y="348"/>
                    <a:pt x="209" y="366"/>
                    <a:pt x="255" y="366"/>
                  </a:cubicBezTo>
                  <a:cubicBezTo>
                    <a:pt x="346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55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8;p39"/>
            <p:cNvSpPr/>
            <p:nvPr/>
          </p:nvSpPr>
          <p:spPr>
            <a:xfrm>
              <a:off x="2453276" y="3639298"/>
              <a:ext cx="228748" cy="195232"/>
            </a:xfrm>
            <a:custGeom>
              <a:avLst/>
              <a:gdLst/>
              <a:ahLst/>
              <a:cxnLst/>
              <a:rect l="l" t="t" r="r" b="b"/>
              <a:pathLst>
                <a:path w="430" h="367" extrusionOk="0">
                  <a:moveTo>
                    <a:pt x="242" y="0"/>
                  </a:moveTo>
                  <a:cubicBezTo>
                    <a:pt x="81" y="0"/>
                    <a:pt x="1" y="201"/>
                    <a:pt x="108" y="308"/>
                  </a:cubicBezTo>
                  <a:cubicBezTo>
                    <a:pt x="148" y="348"/>
                    <a:pt x="197" y="366"/>
                    <a:pt x="245" y="366"/>
                  </a:cubicBezTo>
                  <a:cubicBezTo>
                    <a:pt x="340" y="366"/>
                    <a:pt x="429" y="295"/>
                    <a:pt x="429" y="188"/>
                  </a:cubicBezTo>
                  <a:cubicBezTo>
                    <a:pt x="429" y="81"/>
                    <a:pt x="336" y="0"/>
                    <a:pt x="242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9;p39"/>
            <p:cNvSpPr/>
            <p:nvPr/>
          </p:nvSpPr>
          <p:spPr>
            <a:xfrm>
              <a:off x="2881670" y="3639298"/>
              <a:ext cx="228216" cy="195232"/>
            </a:xfrm>
            <a:custGeom>
              <a:avLst/>
              <a:gdLst/>
              <a:ahLst/>
              <a:cxnLst/>
              <a:rect l="l" t="t" r="r" b="b"/>
              <a:pathLst>
                <a:path w="429" h="367" extrusionOk="0">
                  <a:moveTo>
                    <a:pt x="255" y="0"/>
                  </a:moveTo>
                  <a:cubicBezTo>
                    <a:pt x="94" y="0"/>
                    <a:pt x="1" y="201"/>
                    <a:pt x="121" y="308"/>
                  </a:cubicBezTo>
                  <a:cubicBezTo>
                    <a:pt x="161" y="348"/>
                    <a:pt x="209" y="366"/>
                    <a:pt x="255" y="366"/>
                  </a:cubicBezTo>
                  <a:cubicBezTo>
                    <a:pt x="346" y="366"/>
                    <a:pt x="429" y="295"/>
                    <a:pt x="429" y="188"/>
                  </a:cubicBezTo>
                  <a:cubicBezTo>
                    <a:pt x="429" y="81"/>
                    <a:pt x="349" y="0"/>
                    <a:pt x="255" y="0"/>
                  </a:cubicBezTo>
                  <a:close/>
                </a:path>
              </a:pathLst>
            </a:custGeom>
            <a:solidFill>
              <a:srgbClr val="E3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1677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8" grpId="0"/>
      <p:bldP spid="34" grpId="0"/>
      <p:bldP spid="35" grpId="0"/>
      <p:bldP spid="36" grpId="0"/>
      <p:bldP spid="37" grpId="0"/>
      <p:bldP spid="48" grpId="0"/>
      <p:bldP spid="49" grpId="0"/>
      <p:bldP spid="50" grpId="0"/>
      <p:bldP spid="51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82254" y="6461697"/>
            <a:ext cx="12192000" cy="792605"/>
          </a:xfrm>
        </p:spPr>
        <p:txBody>
          <a:bodyPr/>
          <a:lstStyle/>
          <a:p>
            <a:pPr algn="l"/>
            <a:r>
              <a:rPr lang="en-US" sz="3200" b="1" dirty="0" smtClean="0"/>
              <a:t>  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262;p28"/>
          <p:cNvSpPr/>
          <p:nvPr/>
        </p:nvSpPr>
        <p:spPr>
          <a:xfrm>
            <a:off x="1001181" y="178798"/>
            <a:ext cx="3833024" cy="528048"/>
          </a:xfrm>
          <a:custGeom>
            <a:avLst/>
            <a:gdLst/>
            <a:ahLst/>
            <a:cxnLst/>
            <a:rect l="l" t="t" r="r" b="b"/>
            <a:pathLst>
              <a:path w="13557" h="3922" extrusionOk="0">
                <a:moveTo>
                  <a:pt x="1" y="0"/>
                </a:moveTo>
                <a:lnTo>
                  <a:pt x="1" y="3921"/>
                </a:lnTo>
                <a:lnTo>
                  <a:pt x="13556" y="3921"/>
                </a:lnTo>
                <a:lnTo>
                  <a:pt x="13556" y="1954"/>
                </a:lnTo>
                <a:lnTo>
                  <a:pt x="1355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Applications of AI &amp; ML</a:t>
            </a:r>
          </a:p>
        </p:txBody>
      </p:sp>
      <p:sp>
        <p:nvSpPr>
          <p:cNvPr id="5" name="Google Shape;263;p28"/>
          <p:cNvSpPr/>
          <p:nvPr/>
        </p:nvSpPr>
        <p:spPr>
          <a:xfrm>
            <a:off x="152400" y="57150"/>
            <a:ext cx="771232" cy="773117"/>
          </a:xfrm>
          <a:custGeom>
            <a:avLst/>
            <a:gdLst/>
            <a:ahLst/>
            <a:cxnLst/>
            <a:rect l="l" t="t" r="r" b="b"/>
            <a:pathLst>
              <a:path w="5728" h="5742" extrusionOk="0">
                <a:moveTo>
                  <a:pt x="1" y="1"/>
                </a:moveTo>
                <a:lnTo>
                  <a:pt x="1" y="5741"/>
                </a:lnTo>
                <a:lnTo>
                  <a:pt x="5728" y="5741"/>
                </a:lnTo>
                <a:lnTo>
                  <a:pt x="5728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64;p28"/>
          <p:cNvSpPr/>
          <p:nvPr/>
        </p:nvSpPr>
        <p:spPr>
          <a:xfrm>
            <a:off x="923491" y="178798"/>
            <a:ext cx="77689" cy="529818"/>
          </a:xfrm>
          <a:custGeom>
            <a:avLst/>
            <a:gdLst/>
            <a:ahLst/>
            <a:cxnLst/>
            <a:rect l="l" t="t" r="r" b="b"/>
            <a:pathLst>
              <a:path w="577" h="3935" extrusionOk="0">
                <a:moveTo>
                  <a:pt x="1" y="0"/>
                </a:moveTo>
                <a:lnTo>
                  <a:pt x="1" y="3934"/>
                </a:lnTo>
                <a:lnTo>
                  <a:pt x="576" y="3934"/>
                </a:lnTo>
                <a:lnTo>
                  <a:pt x="576" y="0"/>
                </a:lnTo>
                <a:close/>
              </a:path>
            </a:pathLst>
          </a:custGeom>
          <a:solidFill>
            <a:srgbClr val="E0A1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05903" y="1087462"/>
            <a:ext cx="4604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gency FB" pitchFamily="34" charset="0"/>
                <a:cs typeface="Calibri" panose="020F0502020204030204" pitchFamily="34" charset="0"/>
              </a:rPr>
              <a:t>1</a:t>
            </a:r>
            <a:r>
              <a:rPr lang="en-US" sz="3200" b="1" dirty="0" smtClean="0">
                <a:latin typeface="Agency FB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>
                <a:latin typeface="Agency FB" pitchFamily="34" charset="0"/>
                <a:cs typeface="Calibri" panose="020F0502020204030204" pitchFamily="34" charset="0"/>
              </a:rPr>
              <a:t>Automated </a:t>
            </a:r>
            <a:r>
              <a:rPr lang="en-US" sz="3200" b="1" dirty="0" smtClean="0">
                <a:latin typeface="Agency FB" pitchFamily="34" charset="0"/>
                <a:cs typeface="Calibri" panose="020F0502020204030204" pitchFamily="34" charset="0"/>
              </a:rPr>
              <a:t>Customer Support</a:t>
            </a:r>
            <a:endParaRPr lang="en-US" sz="3200" b="1" dirty="0">
              <a:latin typeface="Agency FB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SHRUTI B H\Desktop\0_ag_bXD9rWo_Ffmz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4" y="1756371"/>
            <a:ext cx="3988630" cy="3986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92203" y="1116334"/>
            <a:ext cx="6883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Online shopping experience has been greatly enhanced by 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chatbots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 because of the following reasons:</a:t>
            </a:r>
          </a:p>
          <a:p>
            <a:pPr algn="just"/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742894" lvl="1" indent="-285750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They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increase user retention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by sending reminders and notifications</a:t>
            </a:r>
          </a:p>
          <a:p>
            <a:pPr marL="742894" lvl="1" indent="-285750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They offer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instant answers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compared to human assistants, thus reducing response time</a:t>
            </a:r>
          </a:p>
          <a:p>
            <a:pPr marL="742894" lvl="1" indent="-285750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Chatbots provide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upselling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opportunities through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personalized approach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1678" y="401966"/>
            <a:ext cx="5917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. Personalized Shopping Experience</a:t>
            </a:r>
            <a:endParaRPr lang="en-US" sz="3600" b="1" dirty="0">
              <a:latin typeface="Agency FB" panose="020B0503020202020204" pitchFamily="34" charset="0"/>
              <a:cs typeface="Times New Roman" pitchFamily="18" charset="0"/>
            </a:endParaRPr>
          </a:p>
        </p:txBody>
      </p:sp>
      <p:pic>
        <p:nvPicPr>
          <p:cNvPr id="8" name="Picture 2" descr="C:\Users\SHRUTI B H\Desktop\0_ZhxogFQ-CkYfAuq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16" y="1574887"/>
            <a:ext cx="4167120" cy="346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44223" y="1443369"/>
            <a:ext cx="68172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Implementation of artificial intelligence makes it possible for online stores to use the smallest piece of data about every followed link or hover to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personalize your experience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on a deeper level.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This personalization results into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timely alerts, messages, visuals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that should be particularly interesting to you, and dynamic content that modifies according to users’ demand and supply.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HRUTI B H\Desktop\chatbot-write-answer-to-messages-in-the-chat-bot-consultant-is-free-to-help-users-in-your-phone-online-vector-cartoon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671"/>
            <a:ext cx="1171575" cy="1172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40192" y="515155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13679" y="371340"/>
            <a:ext cx="5778321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8682" y="229673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5" y="6256986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5" y="6113171"/>
            <a:ext cx="576544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95" y="5971504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8835" y="385101"/>
            <a:ext cx="2390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Agency FB" panose="020B0503020202020204" pitchFamily="34" charset="0"/>
                <a:cs typeface="Times New Roman" pitchFamily="18" charset="0"/>
              </a:rPr>
              <a:t>.  </a:t>
            </a:r>
            <a:r>
              <a:rPr lang="en-US" sz="3600" b="1" dirty="0">
                <a:latin typeface="Agency FB" panose="020B0503020202020204" pitchFamily="34" charset="0"/>
                <a:cs typeface="Times New Roman" pitchFamily="18" charset="0"/>
              </a:rPr>
              <a:t>Healthcare</a:t>
            </a:r>
          </a:p>
        </p:txBody>
      </p:sp>
      <p:pic>
        <p:nvPicPr>
          <p:cNvPr id="8" name="Picture 2" descr="C:\Users\SHRUTI B H\Desktop\0_VyrSXu2PnK2p-ey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7403"/>
            <a:ext cx="3685503" cy="337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19600" y="1309257"/>
            <a:ext cx="745472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AI-enabled workflow assistants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are aiding doctors free up their schedules, reducing time and cost by streamlining processes and opening up new avenues for the industry.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In addition, </a:t>
            </a: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AI-powered technology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helps pathologists in analyzing tissue samples and thus, in turn, making more accurate diagnosis.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Users\SHRUTI B H\Desktop\chatbot-write-answer-to-messages-in-the-chat-bot-consultant-is-free-to-help-users-in-your-phone-online-vector-cartoon-illust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70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040192" y="515155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679" y="371340"/>
            <a:ext cx="5778321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38682" y="229673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5" y="6256986"/>
            <a:ext cx="615180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5" y="6113171"/>
            <a:ext cx="5765440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95" y="5971504"/>
            <a:ext cx="5353318" cy="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6342</TotalTime>
  <Words>1388</Words>
  <Application>Microsoft Office PowerPoint</Application>
  <PresentationFormat>Custom</PresentationFormat>
  <Paragraphs>281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HP</cp:lastModifiedBy>
  <cp:revision>256</cp:revision>
  <dcterms:created xsi:type="dcterms:W3CDTF">2018-04-24T17:14:44Z</dcterms:created>
  <dcterms:modified xsi:type="dcterms:W3CDTF">2020-10-03T03:28:22Z</dcterms:modified>
</cp:coreProperties>
</file>